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
  </p:notesMasterIdLst>
  <p:sldIdLst>
    <p:sldId id="256" r:id="rId2"/>
    <p:sldId id="258" r:id="rId3"/>
    <p:sldId id="260" r:id="rId4"/>
    <p:sldId id="261" r:id="rId5"/>
    <p:sldId id="262" r:id="rId6"/>
    <p:sldId id="263" r:id="rId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autoAdjust="0"/>
    <p:restoredTop sz="88256" autoAdjust="0"/>
  </p:normalViewPr>
  <p:slideViewPr>
    <p:cSldViewPr>
      <p:cViewPr>
        <p:scale>
          <a:sx n="53" d="100"/>
          <a:sy n="53" d="100"/>
        </p:scale>
        <p:origin x="-1782" y="-2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C6EC54-EF33-4253-A2CD-AB1D9AF93818}" type="datetimeFigureOut">
              <a:rPr lang="en-US" smtClean="0"/>
              <a:t>2/5/2020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AEF511-653E-4053-811F-AC47438C06DE}" type="slidenum">
              <a:rPr lang="en-US" smtClean="0"/>
              <a:t>‹#›</a:t>
            </a:fld>
            <a:endParaRPr lang="en-US"/>
          </a:p>
        </p:txBody>
      </p:sp>
    </p:spTree>
    <p:extLst>
      <p:ext uri="{BB962C8B-B14F-4D97-AF65-F5344CB8AC3E}">
        <p14:creationId xmlns:p14="http://schemas.microsoft.com/office/powerpoint/2010/main" val="1740530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extracting and detecting the car number plate, the ML Model uses </a:t>
            </a:r>
            <a:r>
              <a:rPr lang="en-US" baseline="0" dirty="0" err="1" smtClean="0"/>
              <a:t>OpenCV</a:t>
            </a:r>
            <a:r>
              <a:rPr lang="en-US" baseline="0" dirty="0" smtClean="0"/>
              <a:t> extracts the car number from which we determine model and size of the car. </a:t>
            </a:r>
          </a:p>
          <a:p>
            <a:r>
              <a:rPr lang="en-US" baseline="0" dirty="0" smtClean="0"/>
              <a:t>Given that the number doesn’t belong to the database of stolen cars, in which case we will seize the car and report it to the authorities, our algorithm checks if the car is already registered. If it is, we generate it’s one time use key which will exist as long as the car is parked in the system, notify the user of the key, and allow it to go to it’s registered parking slot. If the car is new to the slot, we assign a new slot to it based on the car size, generate it’s one time use key, notify the user of the key and allow the user to move to their newly allotted parking spot. In the event that the user doesn’t possess his mobile phone to access electronic notifications, we will provide a physical one time use token for entry and exit. </a:t>
            </a:r>
            <a:endParaRPr lang="en-US" dirty="0" smtClean="0"/>
          </a:p>
        </p:txBody>
      </p:sp>
      <p:sp>
        <p:nvSpPr>
          <p:cNvPr id="4" name="Slide Number Placeholder 3"/>
          <p:cNvSpPr>
            <a:spLocks noGrp="1"/>
          </p:cNvSpPr>
          <p:nvPr>
            <p:ph type="sldNum" sz="quarter" idx="10"/>
          </p:nvPr>
        </p:nvSpPr>
        <p:spPr/>
        <p:txBody>
          <a:bodyPr/>
          <a:lstStyle/>
          <a:p>
            <a:fld id="{69AEF511-653E-4053-811F-AC47438C06DE}" type="slidenum">
              <a:rPr lang="en-US" smtClean="0"/>
              <a:t>2</a:t>
            </a:fld>
            <a:endParaRPr lang="en-US"/>
          </a:p>
        </p:txBody>
      </p:sp>
    </p:spTree>
    <p:extLst>
      <p:ext uri="{BB962C8B-B14F-4D97-AF65-F5344CB8AC3E}">
        <p14:creationId xmlns:p14="http://schemas.microsoft.com/office/powerpoint/2010/main" val="190954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EF511-653E-4053-811F-AC47438C06DE}" type="slidenum">
              <a:rPr lang="en-US" smtClean="0"/>
              <a:t>4</a:t>
            </a:fld>
            <a:endParaRPr lang="en-US"/>
          </a:p>
        </p:txBody>
      </p:sp>
    </p:spTree>
    <p:extLst>
      <p:ext uri="{BB962C8B-B14F-4D97-AF65-F5344CB8AC3E}">
        <p14:creationId xmlns:p14="http://schemas.microsoft.com/office/powerpoint/2010/main" val="1537014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2CCB50-D773-469B-9264-F44B74E047A8}" type="datetimeFigureOut">
              <a:rPr lang="en-US" smtClean="0"/>
              <a:t>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C6C8E-7134-4CE4-B0E8-F57EB8803A92}" type="slidenum">
              <a:rPr lang="en-US" smtClean="0"/>
              <a:t>‹#›</a:t>
            </a:fld>
            <a:endParaRPr lang="en-US"/>
          </a:p>
        </p:txBody>
      </p:sp>
    </p:spTree>
    <p:extLst>
      <p:ext uri="{BB962C8B-B14F-4D97-AF65-F5344CB8AC3E}">
        <p14:creationId xmlns:p14="http://schemas.microsoft.com/office/powerpoint/2010/main" val="2830010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2CCB50-D773-469B-9264-F44B74E047A8}" type="datetimeFigureOut">
              <a:rPr lang="en-US" smtClean="0"/>
              <a:t>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C6C8E-7134-4CE4-B0E8-F57EB8803A92}" type="slidenum">
              <a:rPr lang="en-US" smtClean="0"/>
              <a:t>‹#›</a:t>
            </a:fld>
            <a:endParaRPr lang="en-US"/>
          </a:p>
        </p:txBody>
      </p:sp>
    </p:spTree>
    <p:extLst>
      <p:ext uri="{BB962C8B-B14F-4D97-AF65-F5344CB8AC3E}">
        <p14:creationId xmlns:p14="http://schemas.microsoft.com/office/powerpoint/2010/main" val="3203524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2CCB50-D773-469B-9264-F44B74E047A8}" type="datetimeFigureOut">
              <a:rPr lang="en-US" smtClean="0"/>
              <a:t>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C6C8E-7134-4CE4-B0E8-F57EB8803A92}" type="slidenum">
              <a:rPr lang="en-US" smtClean="0"/>
              <a:t>‹#›</a:t>
            </a:fld>
            <a:endParaRPr lang="en-US"/>
          </a:p>
        </p:txBody>
      </p:sp>
    </p:spTree>
    <p:extLst>
      <p:ext uri="{BB962C8B-B14F-4D97-AF65-F5344CB8AC3E}">
        <p14:creationId xmlns:p14="http://schemas.microsoft.com/office/powerpoint/2010/main" val="1933502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2CCB50-D773-469B-9264-F44B74E047A8}" type="datetimeFigureOut">
              <a:rPr lang="en-US" smtClean="0"/>
              <a:t>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C6C8E-7134-4CE4-B0E8-F57EB8803A92}" type="slidenum">
              <a:rPr lang="en-US" smtClean="0"/>
              <a:t>‹#›</a:t>
            </a:fld>
            <a:endParaRPr lang="en-US"/>
          </a:p>
        </p:txBody>
      </p:sp>
    </p:spTree>
    <p:extLst>
      <p:ext uri="{BB962C8B-B14F-4D97-AF65-F5344CB8AC3E}">
        <p14:creationId xmlns:p14="http://schemas.microsoft.com/office/powerpoint/2010/main" val="2295350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2CCB50-D773-469B-9264-F44B74E047A8}" type="datetimeFigureOut">
              <a:rPr lang="en-US" smtClean="0"/>
              <a:t>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C6C8E-7134-4CE4-B0E8-F57EB8803A92}" type="slidenum">
              <a:rPr lang="en-US" smtClean="0"/>
              <a:t>‹#›</a:t>
            </a:fld>
            <a:endParaRPr lang="en-US"/>
          </a:p>
        </p:txBody>
      </p:sp>
    </p:spTree>
    <p:extLst>
      <p:ext uri="{BB962C8B-B14F-4D97-AF65-F5344CB8AC3E}">
        <p14:creationId xmlns:p14="http://schemas.microsoft.com/office/powerpoint/2010/main" val="1359163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2CCB50-D773-469B-9264-F44B74E047A8}" type="datetimeFigureOut">
              <a:rPr lang="en-US" smtClean="0"/>
              <a:t>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2C6C8E-7134-4CE4-B0E8-F57EB8803A92}" type="slidenum">
              <a:rPr lang="en-US" smtClean="0"/>
              <a:t>‹#›</a:t>
            </a:fld>
            <a:endParaRPr lang="en-US"/>
          </a:p>
        </p:txBody>
      </p:sp>
    </p:spTree>
    <p:extLst>
      <p:ext uri="{BB962C8B-B14F-4D97-AF65-F5344CB8AC3E}">
        <p14:creationId xmlns:p14="http://schemas.microsoft.com/office/powerpoint/2010/main" val="3005280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2CCB50-D773-469B-9264-F44B74E047A8}" type="datetimeFigureOut">
              <a:rPr lang="en-US" smtClean="0"/>
              <a:t>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2C6C8E-7134-4CE4-B0E8-F57EB8803A92}" type="slidenum">
              <a:rPr lang="en-US" smtClean="0"/>
              <a:t>‹#›</a:t>
            </a:fld>
            <a:endParaRPr lang="en-US"/>
          </a:p>
        </p:txBody>
      </p:sp>
    </p:spTree>
    <p:extLst>
      <p:ext uri="{BB962C8B-B14F-4D97-AF65-F5344CB8AC3E}">
        <p14:creationId xmlns:p14="http://schemas.microsoft.com/office/powerpoint/2010/main" val="402294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2CCB50-D773-469B-9264-F44B74E047A8}" type="datetimeFigureOut">
              <a:rPr lang="en-US" smtClean="0"/>
              <a:t>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2C6C8E-7134-4CE4-B0E8-F57EB8803A92}" type="slidenum">
              <a:rPr lang="en-US" smtClean="0"/>
              <a:t>‹#›</a:t>
            </a:fld>
            <a:endParaRPr lang="en-US"/>
          </a:p>
        </p:txBody>
      </p:sp>
    </p:spTree>
    <p:extLst>
      <p:ext uri="{BB962C8B-B14F-4D97-AF65-F5344CB8AC3E}">
        <p14:creationId xmlns:p14="http://schemas.microsoft.com/office/powerpoint/2010/main" val="164971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CCB50-D773-469B-9264-F44B74E047A8}" type="datetimeFigureOut">
              <a:rPr lang="en-US" smtClean="0"/>
              <a:t>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2C6C8E-7134-4CE4-B0E8-F57EB8803A92}" type="slidenum">
              <a:rPr lang="en-US" smtClean="0"/>
              <a:t>‹#›</a:t>
            </a:fld>
            <a:endParaRPr lang="en-US"/>
          </a:p>
        </p:txBody>
      </p:sp>
    </p:spTree>
    <p:extLst>
      <p:ext uri="{BB962C8B-B14F-4D97-AF65-F5344CB8AC3E}">
        <p14:creationId xmlns:p14="http://schemas.microsoft.com/office/powerpoint/2010/main" val="407199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2CCB50-D773-469B-9264-F44B74E047A8}" type="datetimeFigureOut">
              <a:rPr lang="en-US" smtClean="0"/>
              <a:t>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2C6C8E-7134-4CE4-B0E8-F57EB8803A92}" type="slidenum">
              <a:rPr lang="en-US" smtClean="0"/>
              <a:t>‹#›</a:t>
            </a:fld>
            <a:endParaRPr lang="en-US"/>
          </a:p>
        </p:txBody>
      </p:sp>
    </p:spTree>
    <p:extLst>
      <p:ext uri="{BB962C8B-B14F-4D97-AF65-F5344CB8AC3E}">
        <p14:creationId xmlns:p14="http://schemas.microsoft.com/office/powerpoint/2010/main" val="101051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2CCB50-D773-469B-9264-F44B74E047A8}" type="datetimeFigureOut">
              <a:rPr lang="en-US" smtClean="0"/>
              <a:t>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2C6C8E-7134-4CE4-B0E8-F57EB8803A92}" type="slidenum">
              <a:rPr lang="en-US" smtClean="0"/>
              <a:t>‹#›</a:t>
            </a:fld>
            <a:endParaRPr lang="en-US"/>
          </a:p>
        </p:txBody>
      </p:sp>
    </p:spTree>
    <p:extLst>
      <p:ext uri="{BB962C8B-B14F-4D97-AF65-F5344CB8AC3E}">
        <p14:creationId xmlns:p14="http://schemas.microsoft.com/office/powerpoint/2010/main" val="28853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CCB50-D773-469B-9264-F44B74E047A8}" type="datetimeFigureOut">
              <a:rPr lang="en-US" smtClean="0"/>
              <a:t>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C6C8E-7134-4CE4-B0E8-F57EB8803A92}" type="slidenum">
              <a:rPr lang="en-US" smtClean="0"/>
              <a:t>‹#›</a:t>
            </a:fld>
            <a:endParaRPr lang="en-US"/>
          </a:p>
        </p:txBody>
      </p:sp>
    </p:spTree>
    <p:extLst>
      <p:ext uri="{BB962C8B-B14F-4D97-AF65-F5344CB8AC3E}">
        <p14:creationId xmlns:p14="http://schemas.microsoft.com/office/powerpoint/2010/main" val="3463981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wmf"/><Relationship Id="rId1" Type="http://schemas.openxmlformats.org/officeDocument/2006/relationships/slideLayout" Target="../slideLayouts/slideLayout7.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wmf"/><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microsoft.com/office/2007/relationships/media" Target="../media/media2.wmv"/><Relationship Id="rId7" Type="http://schemas.openxmlformats.org/officeDocument/2006/relationships/image" Target="../media/image17.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6.png"/><Relationship Id="rId5" Type="http://schemas.openxmlformats.org/officeDocument/2006/relationships/slideLayout" Target="../slideLayouts/slideLayout7.xml"/><Relationship Id="rId4" Type="http://schemas.openxmlformats.org/officeDocument/2006/relationships/video" Target="../media/media2.wmv"/></Relationships>
</file>

<file path=ppt/slides/_rels/slide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1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3" name="Rectangle 12"/>
          <p:cNvSpPr/>
          <p:nvPr/>
        </p:nvSpPr>
        <p:spPr>
          <a:xfrm>
            <a:off x="533400" y="0"/>
            <a:ext cx="8153400" cy="73152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762000" y="0"/>
            <a:ext cx="8077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lumMod val="50000"/>
                  </a:schemeClr>
                </a:solidFill>
                <a:latin typeface="Bahnschrift Light" panose="020B0502040204020203" pitchFamily="34" charset="0"/>
              </a:rPr>
              <a:t>The Problem</a:t>
            </a:r>
            <a:endParaRPr lang="en-US" dirty="0">
              <a:solidFill>
                <a:schemeClr val="tx2">
                  <a:lumMod val="50000"/>
                </a:schemeClr>
              </a:solidFill>
              <a:latin typeface="Bahnschrift Light" panose="020B0502040204020203" pitchFamily="34" charset="0"/>
            </a:endParaRPr>
          </a:p>
        </p:txBody>
      </p:sp>
      <p:sp>
        <p:nvSpPr>
          <p:cNvPr id="4" name="Content Placeholder 3"/>
          <p:cNvSpPr txBox="1">
            <a:spLocks/>
          </p:cNvSpPr>
          <p:nvPr/>
        </p:nvSpPr>
        <p:spPr>
          <a:xfrm>
            <a:off x="533400" y="990600"/>
            <a:ext cx="8153400" cy="1142921"/>
          </a:xfrm>
          <a:prstGeom prst="rect">
            <a:avLst/>
          </a:prstGeom>
        </p:spPr>
        <p:txBody>
          <a:bodyPr>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lgn="ctr">
              <a:buNone/>
            </a:pPr>
            <a:r>
              <a:rPr lang="en-US" sz="2000" dirty="0" smtClean="0">
                <a:solidFill>
                  <a:srgbClr val="FFFF00"/>
                </a:solidFill>
                <a:latin typeface="Bahnschrift Light" panose="020B0502040204020203" pitchFamily="34" charset="0"/>
              </a:rPr>
              <a:t>Ever struggled to find parking space at your favorite mall? </a:t>
            </a:r>
          </a:p>
          <a:p>
            <a:pPr marL="0" indent="0" algn="ctr">
              <a:buNone/>
            </a:pPr>
            <a:r>
              <a:rPr lang="en-US" sz="2000" dirty="0" smtClean="0">
                <a:solidFill>
                  <a:srgbClr val="FFFF00"/>
                </a:solidFill>
                <a:latin typeface="Bahnschrift Light" panose="020B0502040204020203" pitchFamily="34" charset="0"/>
              </a:rPr>
              <a:t>Ever had your vehicle damaged, tampered with, or stolen? </a:t>
            </a:r>
            <a:br>
              <a:rPr lang="en-US" sz="2000" dirty="0" smtClean="0">
                <a:solidFill>
                  <a:srgbClr val="FFFF00"/>
                </a:solidFill>
                <a:latin typeface="Bahnschrift Light" panose="020B0502040204020203" pitchFamily="34" charset="0"/>
              </a:rPr>
            </a:br>
            <a:endParaRPr lang="en-US" sz="2000" dirty="0">
              <a:solidFill>
                <a:srgbClr val="FFFF00"/>
              </a:solidFill>
              <a:latin typeface="Bahnschrift Light" panose="020B0502040204020203" pitchFamily="34" charset="0"/>
            </a:endParaRPr>
          </a:p>
        </p:txBody>
      </p:sp>
      <p:pic>
        <p:nvPicPr>
          <p:cNvPr id="1026" name="Picture 2" descr="C:\Program Files\Microsoft Office\MEDIA\CAGCAT10\j02129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47866"/>
            <a:ext cx="856757" cy="5379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bad car parking&quot;"/>
          <p:cNvPicPr>
            <a:picLocks noChangeAspect="1" noChangeArrowheads="1"/>
          </p:cNvPicPr>
          <p:nvPr/>
        </p:nvPicPr>
        <p:blipFill rotWithShape="1">
          <a:blip r:embed="rId3">
            <a:extLst>
              <a:ext uri="{28A0092B-C50C-407E-A947-70E740481C1C}">
                <a14:useLocalDpi xmlns:a14="http://schemas.microsoft.com/office/drawing/2010/main" val="0"/>
              </a:ext>
            </a:extLst>
          </a:blip>
          <a:srcRect t="11183" b="10504"/>
          <a:stretch/>
        </p:blipFill>
        <p:spPr bwMode="auto">
          <a:xfrm>
            <a:off x="6091664" y="4474702"/>
            <a:ext cx="2808987" cy="1984248"/>
          </a:xfrm>
          <a:prstGeom prst="rect">
            <a:avLst/>
          </a:prstGeom>
          <a:noFill/>
          <a:ln>
            <a:noFill/>
            <a:prstDash val="sysDash"/>
          </a:ln>
          <a:extLst>
            <a:ext uri="{909E8E84-426E-40DD-AFC4-6F175D3DCCD1}">
              <a14:hiddenFill xmlns:a14="http://schemas.microsoft.com/office/drawing/2010/main">
                <a:solidFill>
                  <a:srgbClr val="FFFFFF"/>
                </a:solidFill>
              </a14:hiddenFill>
            </a:ext>
          </a:extLst>
        </p:spPr>
      </p:pic>
      <p:pic>
        <p:nvPicPr>
          <p:cNvPr id="8" name="Picture 8" descr="Image result for bad car parking&quot;"/>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32000"/>
                    </a14:imgEffect>
                  </a14:imgLayer>
                </a14:imgProps>
              </a:ext>
              <a:ext uri="{28A0092B-C50C-407E-A947-70E740481C1C}">
                <a14:useLocalDpi xmlns:a14="http://schemas.microsoft.com/office/drawing/2010/main" val="0"/>
              </a:ext>
            </a:extLst>
          </a:blip>
          <a:srcRect l="11442" t="3671" r="3529" b="6362"/>
          <a:stretch/>
        </p:blipFill>
        <p:spPr bwMode="auto">
          <a:xfrm>
            <a:off x="2318493" y="4476751"/>
            <a:ext cx="3790336" cy="1987960"/>
          </a:xfrm>
          <a:prstGeom prst="rect">
            <a:avLst/>
          </a:prstGeom>
          <a:noFill/>
          <a:ln>
            <a:noFill/>
            <a:prstDash val="sysDash"/>
          </a:ln>
          <a:extLst>
            <a:ext uri="{909E8E84-426E-40DD-AFC4-6F175D3DCCD1}">
              <a14:hiddenFill xmlns:a14="http://schemas.microsoft.com/office/drawing/2010/main">
                <a:solidFill>
                  <a:srgbClr val="FFFFFF"/>
                </a:solidFill>
              </a14:hiddenFill>
            </a:ext>
          </a:extLst>
        </p:spPr>
      </p:pic>
      <p:pic>
        <p:nvPicPr>
          <p:cNvPr id="9" name="Picture 10" descr="Image result for illegal parking&quot;"/>
          <p:cNvPicPr>
            <a:picLocks noChangeAspect="1" noChangeArrowheads="1"/>
          </p:cNvPicPr>
          <p:nvPr/>
        </p:nvPicPr>
        <p:blipFill rotWithShape="1">
          <a:blip r:embed="rId6">
            <a:extLst>
              <a:ext uri="{28A0092B-C50C-407E-A947-70E740481C1C}">
                <a14:useLocalDpi xmlns:a14="http://schemas.microsoft.com/office/drawing/2010/main" val="0"/>
              </a:ext>
            </a:extLst>
          </a:blip>
          <a:srcRect l="27956"/>
          <a:stretch/>
        </p:blipFill>
        <p:spPr bwMode="auto">
          <a:xfrm>
            <a:off x="283830" y="4482512"/>
            <a:ext cx="2535570" cy="1976438"/>
          </a:xfrm>
          <a:prstGeom prst="rect">
            <a:avLst/>
          </a:prstGeom>
          <a:noFill/>
          <a:ln>
            <a:noFill/>
            <a:prstDash val="sysDash"/>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1905000"/>
            <a:ext cx="9144000" cy="2438400"/>
          </a:xfrm>
          <a:prstGeom prst="rect">
            <a:avLst/>
          </a:prstGeom>
          <a:solidFill>
            <a:schemeClr val="tx2">
              <a:lumMod val="75000"/>
              <a:alpha val="69000"/>
            </a:schemeClr>
          </a:solidFill>
        </p:spPr>
        <p:txBody>
          <a:bodyPr>
            <a:normAutofit lnSpcReduction="10000"/>
          </a:bodyPr>
          <a:lstStyle/>
          <a:p>
            <a:pPr>
              <a:spcBef>
                <a:spcPct val="20000"/>
              </a:spcBef>
              <a:buClr>
                <a:schemeClr val="accent1"/>
              </a:buClr>
              <a:buSzPct val="85000"/>
              <a:buFont typeface="Wingdings 2"/>
              <a:buNone/>
            </a:pP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Many residential society administrations, tolls, business complexes and parking spaces in India lack an automated system for car parking and vehicle monitoring and face an impending problem of </a:t>
            </a:r>
            <a:r>
              <a:rPr lang="en-US" b="1" dirty="0" smtClean="0">
                <a:solidFill>
                  <a:schemeClr val="bg1"/>
                </a:solidFill>
                <a:effectLst>
                  <a:outerShdw blurRad="38100" dist="38100" dir="2700000" algn="tl">
                    <a:srgbClr val="000000">
                      <a:alpha val="43137"/>
                    </a:srgbClr>
                  </a:outerShdw>
                </a:effectLst>
                <a:latin typeface="Bahnschrift Light" panose="020B0502040204020203" pitchFamily="34" charset="0"/>
              </a:rPr>
              <a:t>illegal car/vehicle parking</a:t>
            </a: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 inside their premises and other security concerns. </a:t>
            </a:r>
            <a:r>
              <a:rPr lang="en-US" b="1" dirty="0" smtClean="0">
                <a:solidFill>
                  <a:schemeClr val="bg1"/>
                </a:solidFill>
                <a:effectLst>
                  <a:outerShdw blurRad="38100" dist="38100" dir="2700000" algn="tl">
                    <a:srgbClr val="000000">
                      <a:alpha val="43137"/>
                    </a:srgbClr>
                  </a:outerShdw>
                </a:effectLst>
                <a:latin typeface="Bahnschrift Light" panose="020B0502040204020203" pitchFamily="34" charset="0"/>
              </a:rPr>
              <a:t>The need of the hour is to devise a working and affordable model, wherein, when a vehicle passes through a check post the model identifies as many features of the vehicle as possible</a:t>
            </a: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 With </a:t>
            </a:r>
            <a:r>
              <a:rPr lang="en-US" dirty="0">
                <a:solidFill>
                  <a:schemeClr val="bg1"/>
                </a:solidFill>
                <a:effectLst>
                  <a:outerShdw blurRad="38100" dist="38100" dir="2700000" algn="tl">
                    <a:srgbClr val="000000">
                      <a:alpha val="43137"/>
                    </a:srgbClr>
                  </a:outerShdw>
                </a:effectLst>
                <a:latin typeface="Bahnschrift Light" panose="020B0502040204020203" pitchFamily="34" charset="0"/>
              </a:rPr>
              <a:t>a smart amalgamation of offline and online </a:t>
            </a: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technologies, the team must make the </a:t>
            </a:r>
            <a:r>
              <a:rPr lang="en-US" dirty="0">
                <a:solidFill>
                  <a:schemeClr val="bg1"/>
                </a:solidFill>
                <a:effectLst>
                  <a:outerShdw blurRad="38100" dist="38100" dir="2700000" algn="tl">
                    <a:srgbClr val="000000">
                      <a:alpha val="43137"/>
                    </a:srgbClr>
                  </a:outerShdw>
                </a:effectLst>
                <a:latin typeface="Bahnschrift Light" panose="020B0502040204020203" pitchFamily="34" charset="0"/>
              </a:rPr>
              <a:t>vehicle parking experience smooth and safe for everyone, while </a:t>
            </a:r>
            <a:r>
              <a:rPr lang="en-US" b="1" dirty="0">
                <a:solidFill>
                  <a:schemeClr val="bg1"/>
                </a:solidFill>
                <a:effectLst>
                  <a:outerShdw blurRad="38100" dist="38100" dir="2700000" algn="tl">
                    <a:srgbClr val="000000">
                      <a:alpha val="43137"/>
                    </a:srgbClr>
                  </a:outerShdw>
                </a:effectLst>
                <a:latin typeface="Bahnschrift Light" panose="020B0502040204020203" pitchFamily="34" charset="0"/>
              </a:rPr>
              <a:t>ensuring vehicle security and integrity</a:t>
            </a:r>
            <a:r>
              <a:rPr lang="en-US" dirty="0">
                <a:solidFill>
                  <a:schemeClr val="bg1"/>
                </a:solidFill>
                <a:effectLst>
                  <a:outerShdw blurRad="38100" dist="38100" dir="2700000" algn="tl">
                    <a:srgbClr val="000000">
                      <a:alpha val="43137"/>
                    </a:srgbClr>
                  </a:outerShdw>
                </a:effectLst>
                <a:latin typeface="Bahnschrift Light" panose="020B0502040204020203" pitchFamily="34" charset="0"/>
              </a:rPr>
              <a:t> alongside </a:t>
            </a:r>
            <a:r>
              <a:rPr lang="en-US" b="1" dirty="0">
                <a:solidFill>
                  <a:schemeClr val="bg1"/>
                </a:solidFill>
                <a:effectLst>
                  <a:outerShdw blurRad="38100" dist="38100" dir="2700000" algn="tl">
                    <a:srgbClr val="000000">
                      <a:alpha val="43137"/>
                    </a:srgbClr>
                  </a:outerShdw>
                </a:effectLst>
                <a:latin typeface="Bahnschrift Light" panose="020B0502040204020203" pitchFamily="34" charset="0"/>
              </a:rPr>
              <a:t>ethical </a:t>
            </a:r>
            <a:r>
              <a:rPr lang="en-US" b="1" dirty="0" smtClean="0">
                <a:solidFill>
                  <a:schemeClr val="bg1"/>
                </a:solidFill>
                <a:effectLst>
                  <a:outerShdw blurRad="38100" dist="38100" dir="2700000" algn="tl">
                    <a:srgbClr val="000000">
                      <a:alpha val="43137"/>
                    </a:srgbClr>
                  </a:outerShdw>
                </a:effectLst>
                <a:latin typeface="Bahnschrift Light" panose="020B0502040204020203" pitchFamily="34" charset="0"/>
              </a:rPr>
              <a:t>monetization</a:t>
            </a: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 of </a:t>
            </a:r>
            <a:r>
              <a:rPr lang="en-US" dirty="0">
                <a:solidFill>
                  <a:schemeClr val="bg1"/>
                </a:solidFill>
                <a:effectLst>
                  <a:outerShdw blurRad="38100" dist="38100" dir="2700000" algn="tl">
                    <a:srgbClr val="000000">
                      <a:alpha val="43137"/>
                    </a:srgbClr>
                  </a:outerShdw>
                </a:effectLst>
                <a:latin typeface="Bahnschrift Light" panose="020B0502040204020203" pitchFamily="34" charset="0"/>
              </a:rPr>
              <a:t>the </a:t>
            </a: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parking.</a:t>
            </a:r>
            <a:endParaRPr lang="en-US" dirty="0">
              <a:solidFill>
                <a:schemeClr val="bg1"/>
              </a:solidFill>
              <a:effectLst>
                <a:outerShdw blurRad="38100" dist="38100" dir="2700000" algn="tl">
                  <a:srgbClr val="000000">
                    <a:alpha val="43137"/>
                  </a:srgbClr>
                </a:outerShdw>
              </a:effectLst>
              <a:latin typeface="Bahnschrift Light" panose="020B0502040204020203" pitchFamily="34" charset="0"/>
            </a:endParaRPr>
          </a:p>
        </p:txBody>
      </p:sp>
      <p:cxnSp>
        <p:nvCxnSpPr>
          <p:cNvPr id="11" name="Straight Connector 10"/>
          <p:cNvCxnSpPr/>
          <p:nvPr/>
        </p:nvCxnSpPr>
        <p:spPr>
          <a:xfrm>
            <a:off x="283831" y="4476751"/>
            <a:ext cx="86168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8580" y="6477000"/>
            <a:ext cx="86168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2181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remove" nodeType="withEffect">
                                  <p:stCondLst>
                                    <p:cond delay="0"/>
                                  </p:stCondLst>
                                  <p:childTnLst>
                                    <p:animRot by="120000">
                                      <p:cBhvr>
                                        <p:cTn id="6" dur="100" fill="hold">
                                          <p:stCondLst>
                                            <p:cond delay="0"/>
                                          </p:stCondLst>
                                        </p:cTn>
                                        <p:tgtEl>
                                          <p:spTgt spid="1026"/>
                                        </p:tgtEl>
                                        <p:attrNameLst>
                                          <p:attrName>r</p:attrName>
                                        </p:attrNameLst>
                                      </p:cBhvr>
                                    </p:animRot>
                                    <p:animRot by="-240000">
                                      <p:cBhvr>
                                        <p:cTn id="7" dur="200" fill="hold">
                                          <p:stCondLst>
                                            <p:cond delay="200"/>
                                          </p:stCondLst>
                                        </p:cTn>
                                        <p:tgtEl>
                                          <p:spTgt spid="1026"/>
                                        </p:tgtEl>
                                        <p:attrNameLst>
                                          <p:attrName>r</p:attrName>
                                        </p:attrNameLst>
                                      </p:cBhvr>
                                    </p:animRot>
                                    <p:animRot by="240000">
                                      <p:cBhvr>
                                        <p:cTn id="8" dur="200" fill="hold">
                                          <p:stCondLst>
                                            <p:cond delay="400"/>
                                          </p:stCondLst>
                                        </p:cTn>
                                        <p:tgtEl>
                                          <p:spTgt spid="1026"/>
                                        </p:tgtEl>
                                        <p:attrNameLst>
                                          <p:attrName>r</p:attrName>
                                        </p:attrNameLst>
                                      </p:cBhvr>
                                    </p:animRot>
                                    <p:animRot by="-240000">
                                      <p:cBhvr>
                                        <p:cTn id="9" dur="200" fill="hold">
                                          <p:stCondLst>
                                            <p:cond delay="600"/>
                                          </p:stCondLst>
                                        </p:cTn>
                                        <p:tgtEl>
                                          <p:spTgt spid="1026"/>
                                        </p:tgtEl>
                                        <p:attrNameLst>
                                          <p:attrName>r</p:attrName>
                                        </p:attrNameLst>
                                      </p:cBhvr>
                                    </p:animRot>
                                    <p:animRot by="120000">
                                      <p:cBhvr>
                                        <p:cTn id="10" dur="200" fill="hold">
                                          <p:stCondLst>
                                            <p:cond delay="800"/>
                                          </p:stCondLst>
                                        </p:cTn>
                                        <p:tgtEl>
                                          <p:spTgt spid="1026"/>
                                        </p:tgtEl>
                                        <p:attrNameLst>
                                          <p:attrName>r</p:attrName>
                                        </p:attrNameLst>
                                      </p:cBhvr>
                                    </p:animRo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bg/>
                                          </p:spTgt>
                                        </p:tgtEl>
                                        <p:attrNameLst>
                                          <p:attrName>style.visibility</p:attrName>
                                        </p:attrNameLst>
                                      </p:cBhvr>
                                      <p:to>
                                        <p:strVal val="visible"/>
                                      </p:to>
                                    </p:set>
                                    <p:animEffect transition="in" filter="wipe(left)">
                                      <p:cBhvr>
                                        <p:cTn id="21" dur="500"/>
                                        <p:tgtEl>
                                          <p:spTgt spid="10">
                                            <p:bg/>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wipe(left)">
                                      <p:cBhvr>
                                        <p:cTn id="24" dur="500"/>
                                        <p:tgtEl>
                                          <p:spTgt spid="10">
                                            <p:txEl>
                                              <p:pRg st="0" end="0"/>
                                            </p:txEl>
                                          </p:spTgt>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53" presetClass="entr" presetSubtype="16"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53" presetClass="entr" presetSubtype="16"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53" presetClass="entr" presetSubtype="16"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500" fill="hold"/>
                                        <p:tgtEl>
                                          <p:spTgt spid="7"/>
                                        </p:tgtEl>
                                        <p:attrNameLst>
                                          <p:attrName>ppt_w</p:attrName>
                                        </p:attrNameLst>
                                      </p:cBhvr>
                                      <p:tavLst>
                                        <p:tav tm="0">
                                          <p:val>
                                            <p:fltVal val="0"/>
                                          </p:val>
                                        </p:tav>
                                        <p:tav tm="100000">
                                          <p:val>
                                            <p:strVal val="#ppt_w"/>
                                          </p:val>
                                        </p:tav>
                                      </p:tavLst>
                                    </p:anim>
                                    <p:anim calcmode="lin" valueType="num">
                                      <p:cBhvr>
                                        <p:cTn id="49" dur="500" fill="hold"/>
                                        <p:tgtEl>
                                          <p:spTgt spid="7"/>
                                        </p:tgtEl>
                                        <p:attrNameLst>
                                          <p:attrName>ppt_h</p:attrName>
                                        </p:attrNameLst>
                                      </p:cBhvr>
                                      <p:tavLst>
                                        <p:tav tm="0">
                                          <p:val>
                                            <p:fltVal val="0"/>
                                          </p:val>
                                        </p:tav>
                                        <p:tav tm="100000">
                                          <p:val>
                                            <p:strVal val="#ppt_h"/>
                                          </p:val>
                                        </p:tav>
                                      </p:tavLst>
                                    </p:anim>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uild="allAtOnce"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533400" y="0"/>
            <a:ext cx="8153400" cy="73152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p:cNvSpPr txBox="1">
            <a:spLocks/>
          </p:cNvSpPr>
          <p:nvPr/>
        </p:nvSpPr>
        <p:spPr>
          <a:xfrm>
            <a:off x="762000" y="0"/>
            <a:ext cx="8077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lumMod val="50000"/>
                  </a:schemeClr>
                </a:solidFill>
                <a:latin typeface="Bahnschrift Light" panose="020B0502040204020203" pitchFamily="34" charset="0"/>
              </a:rPr>
              <a:t>Flowchart Representation</a:t>
            </a:r>
            <a:endParaRPr lang="en-US" dirty="0">
              <a:solidFill>
                <a:schemeClr val="tx2">
                  <a:lumMod val="50000"/>
                </a:schemeClr>
              </a:solidFill>
              <a:latin typeface="Bahnschrift Light" panose="020B0502040204020203" pitchFamily="34" charset="0"/>
            </a:endParaRPr>
          </a:p>
        </p:txBody>
      </p:sp>
      <p:pic>
        <p:nvPicPr>
          <p:cNvPr id="6" name="Picture 2" descr="C:\Program Files\Microsoft Office\MEDIA\CAGCAT10\j0212957.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76200"/>
            <a:ext cx="856757" cy="5379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8333" r="5000"/>
          <a:stretch/>
        </p:blipFill>
        <p:spPr>
          <a:xfrm>
            <a:off x="228600" y="1386980"/>
            <a:ext cx="8610600" cy="539482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8333"/>
          <a:stretch/>
        </p:blipFill>
        <p:spPr>
          <a:xfrm>
            <a:off x="-2" y="2112295"/>
            <a:ext cx="9144001" cy="4288505"/>
          </a:xfrm>
          <a:prstGeom prst="rect">
            <a:avLst/>
          </a:prstGeom>
        </p:spPr>
      </p:pic>
      <p:sp>
        <p:nvSpPr>
          <p:cNvPr id="10" name="TextBox 9"/>
          <p:cNvSpPr txBox="1"/>
          <p:nvPr/>
        </p:nvSpPr>
        <p:spPr>
          <a:xfrm>
            <a:off x="1600200" y="757535"/>
            <a:ext cx="6019800" cy="461665"/>
          </a:xfrm>
          <a:prstGeom prst="rect">
            <a:avLst/>
          </a:prstGeom>
          <a:noFill/>
        </p:spPr>
        <p:txBody>
          <a:bodyPr wrap="square" rtlCol="0">
            <a:spAutoFit/>
          </a:bodyPr>
          <a:lstStyle/>
          <a:p>
            <a:pPr algn="ctr"/>
            <a:r>
              <a:rPr lang="en-US" sz="2400" dirty="0" smtClean="0">
                <a:solidFill>
                  <a:schemeClr val="bg2">
                    <a:lumMod val="10000"/>
                  </a:schemeClr>
                </a:solidFill>
                <a:latin typeface="Bahnschrift" panose="020B0502040204020203" pitchFamily="34" charset="0"/>
              </a:rPr>
              <a:t>Handling all cases of invalid parking </a:t>
            </a:r>
            <a:endParaRPr lang="en-US" sz="2400" dirty="0">
              <a:solidFill>
                <a:schemeClr val="bg2">
                  <a:lumMod val="10000"/>
                </a:schemeClr>
              </a:solidFill>
              <a:latin typeface="Bahnschrift" panose="020B0502040204020203" pitchFamily="34" charset="0"/>
            </a:endParaRPr>
          </a:p>
        </p:txBody>
      </p:sp>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b="17756"/>
          <a:stretch/>
        </p:blipFill>
        <p:spPr>
          <a:xfrm>
            <a:off x="0" y="1581159"/>
            <a:ext cx="9144000" cy="4819641"/>
          </a:xfrm>
          <a:prstGeom prst="rect">
            <a:avLst/>
          </a:prstGeom>
        </p:spPr>
      </p:pic>
      <p:sp>
        <p:nvSpPr>
          <p:cNvPr id="13" name="TextBox 12"/>
          <p:cNvSpPr txBox="1"/>
          <p:nvPr/>
        </p:nvSpPr>
        <p:spPr>
          <a:xfrm>
            <a:off x="2362200" y="762000"/>
            <a:ext cx="4495800" cy="461665"/>
          </a:xfrm>
          <a:prstGeom prst="rect">
            <a:avLst/>
          </a:prstGeom>
          <a:noFill/>
        </p:spPr>
        <p:txBody>
          <a:bodyPr wrap="square" rtlCol="0">
            <a:spAutoFit/>
          </a:bodyPr>
          <a:lstStyle/>
          <a:p>
            <a:pPr algn="ctr"/>
            <a:r>
              <a:rPr lang="en-US" sz="2400" dirty="0" smtClean="0">
                <a:solidFill>
                  <a:schemeClr val="bg2">
                    <a:lumMod val="10000"/>
                  </a:schemeClr>
                </a:solidFill>
                <a:latin typeface="Bahnschrift" panose="020B0502040204020203" pitchFamily="34" charset="0"/>
              </a:rPr>
              <a:t>Process Start Representation </a:t>
            </a:r>
            <a:endParaRPr lang="en-US" sz="2400" dirty="0">
              <a:solidFill>
                <a:schemeClr val="bg2">
                  <a:lumMod val="10000"/>
                </a:schemeClr>
              </a:solidFill>
              <a:latin typeface="Bahnschrift" panose="020B0502040204020203" pitchFamily="34" charset="0"/>
            </a:endParaRPr>
          </a:p>
        </p:txBody>
      </p:sp>
      <p:sp>
        <p:nvSpPr>
          <p:cNvPr id="3" name="TextBox 2"/>
          <p:cNvSpPr txBox="1"/>
          <p:nvPr/>
        </p:nvSpPr>
        <p:spPr>
          <a:xfrm>
            <a:off x="2209800" y="762000"/>
            <a:ext cx="4648200" cy="461665"/>
          </a:xfrm>
          <a:prstGeom prst="rect">
            <a:avLst/>
          </a:prstGeom>
          <a:noFill/>
        </p:spPr>
        <p:txBody>
          <a:bodyPr wrap="square" rtlCol="0">
            <a:spAutoFit/>
          </a:bodyPr>
          <a:lstStyle/>
          <a:p>
            <a:pPr algn="ctr"/>
            <a:r>
              <a:rPr lang="en-US" sz="2400" dirty="0" smtClean="0">
                <a:solidFill>
                  <a:schemeClr val="bg2">
                    <a:lumMod val="10000"/>
                  </a:schemeClr>
                </a:solidFill>
                <a:latin typeface="Bahnschrift" panose="020B0502040204020203" pitchFamily="34" charset="0"/>
              </a:rPr>
              <a:t>Process End Representation</a:t>
            </a:r>
            <a:endParaRPr lang="en-US" sz="2400" dirty="0">
              <a:solidFill>
                <a:schemeClr val="bg2">
                  <a:lumMod val="10000"/>
                </a:schemeClr>
              </a:solidFill>
              <a:latin typeface="Bahnschrift" panose="020B0502040204020203" pitchFamily="34" charset="0"/>
            </a:endParaRPr>
          </a:p>
        </p:txBody>
      </p:sp>
    </p:spTree>
    <p:extLst>
      <p:ext uri="{BB962C8B-B14F-4D97-AF65-F5344CB8AC3E}">
        <p14:creationId xmlns:p14="http://schemas.microsoft.com/office/powerpoint/2010/main" val="102820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remove"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7"/>
                                        </p:tgtEl>
                                      </p:cBhvr>
                                    </p:animEffect>
                                    <p:set>
                                      <p:cBhvr>
                                        <p:cTn id="55" dur="1" fill="hold">
                                          <p:stCondLst>
                                            <p:cond delay="499"/>
                                          </p:stCondLst>
                                        </p:cTn>
                                        <p:tgtEl>
                                          <p:spTgt spid="7"/>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
                                        </p:tgtEl>
                                      </p:cBhvr>
                                    </p:animEffect>
                                    <p:set>
                                      <p:cBhvr>
                                        <p:cTn id="5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3078" name="Picture 6" descr="C:\Users\Vasudha\AppData\Local\Microsoft\Windows\INetCache\IE\0UCD3BUL\carsilhoutt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24" y="2017568"/>
            <a:ext cx="8616676" cy="2926080"/>
          </a:xfrm>
          <a:prstGeom prst="rect">
            <a:avLst/>
          </a:prstGeom>
          <a:noFill/>
        </p:spPr>
      </p:pic>
      <p:sp>
        <p:nvSpPr>
          <p:cNvPr id="5" name="Rectangle 4"/>
          <p:cNvSpPr/>
          <p:nvPr/>
        </p:nvSpPr>
        <p:spPr>
          <a:xfrm>
            <a:off x="415636" y="1143000"/>
            <a:ext cx="8271164" cy="4419600"/>
          </a:xfrm>
          <a:prstGeom prst="rect">
            <a:avLst/>
          </a:prstGeom>
          <a:noFill/>
        </p:spPr>
        <p:txBody>
          <a:bodyPr>
            <a:noAutofit/>
          </a:bodyPr>
          <a:lstStyle/>
          <a:p>
            <a:pPr marL="342900" indent="-342900">
              <a:spcBef>
                <a:spcPct val="20000"/>
              </a:spcBef>
              <a:buClr>
                <a:schemeClr val="accent1"/>
              </a:buClr>
              <a:buSzPct val="85000"/>
              <a:buFont typeface="+mj-lt"/>
              <a:buAutoNum type="arabicPeriod"/>
            </a:pPr>
            <a:r>
              <a:rPr lang="en-US" b="1" dirty="0" smtClean="0">
                <a:solidFill>
                  <a:schemeClr val="bg2"/>
                </a:solidFill>
                <a:effectLst>
                  <a:outerShdw blurRad="38100" dist="38100" dir="2700000" algn="tl">
                    <a:srgbClr val="000000">
                      <a:alpha val="43137"/>
                    </a:srgbClr>
                  </a:outerShdw>
                </a:effectLst>
                <a:latin typeface="Bahnschrift Light" panose="020B0502040204020203" pitchFamily="34" charset="0"/>
              </a:rPr>
              <a:t>Enabling smooth functioning of the parking. </a:t>
            </a:r>
          </a:p>
          <a:p>
            <a:pPr marL="800100" lvl="1" indent="-342900">
              <a:spcBef>
                <a:spcPct val="20000"/>
              </a:spcBef>
              <a:buClr>
                <a:schemeClr val="accent1"/>
              </a:buClr>
              <a:buSzPct val="85000"/>
              <a:buFont typeface="Arial" panose="020B0604020202020204" pitchFamily="34" charset="0"/>
              <a:buChar char="•"/>
            </a:pP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Detecting invalid parking and reporting immediately to owner and concerned department</a:t>
            </a:r>
          </a:p>
          <a:p>
            <a:pPr marL="800100" lvl="1" indent="-342900">
              <a:spcBef>
                <a:spcPct val="20000"/>
              </a:spcBef>
              <a:buClr>
                <a:schemeClr val="accent1"/>
              </a:buClr>
              <a:buSzPct val="85000"/>
              <a:buFont typeface="Arial" panose="020B0604020202020204" pitchFamily="34" charset="0"/>
              <a:buChar char="•"/>
            </a:pP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Automated Allotment of the slot</a:t>
            </a:r>
          </a:p>
          <a:p>
            <a:pPr marL="342900" indent="-342900">
              <a:spcBef>
                <a:spcPct val="20000"/>
              </a:spcBef>
              <a:buClr>
                <a:schemeClr val="accent1"/>
              </a:buClr>
              <a:buSzPct val="85000"/>
              <a:buFont typeface="+mj-lt"/>
              <a:buAutoNum type="arabicPeriod"/>
            </a:pPr>
            <a:r>
              <a:rPr lang="en-US" b="1" dirty="0" smtClean="0">
                <a:solidFill>
                  <a:schemeClr val="bg2"/>
                </a:solidFill>
                <a:effectLst>
                  <a:outerShdw blurRad="38100" dist="38100" dir="2700000" algn="tl">
                    <a:srgbClr val="000000">
                      <a:alpha val="43137"/>
                    </a:srgbClr>
                  </a:outerShdw>
                </a:effectLst>
                <a:latin typeface="Bahnschrift Light" panose="020B0502040204020203" pitchFamily="34" charset="0"/>
              </a:rPr>
              <a:t>Space efficient and fully automated parking resulting in more profits.</a:t>
            </a:r>
          </a:p>
          <a:p>
            <a:pPr marL="800100" lvl="1" indent="-342900">
              <a:spcBef>
                <a:spcPct val="20000"/>
              </a:spcBef>
              <a:buClr>
                <a:schemeClr val="accent1"/>
              </a:buClr>
              <a:buSzPct val="85000"/>
              <a:buFont typeface="Arial" panose="020B0604020202020204" pitchFamily="34" charset="0"/>
              <a:buChar char="•"/>
            </a:pP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Slot allocation according to the vehicle’s dimensions.</a:t>
            </a:r>
          </a:p>
          <a:p>
            <a:pPr marL="800100" lvl="1" indent="-342900">
              <a:spcBef>
                <a:spcPct val="20000"/>
              </a:spcBef>
              <a:buClr>
                <a:schemeClr val="accent1"/>
              </a:buClr>
              <a:buSzPct val="85000"/>
              <a:buFont typeface="Arial" panose="020B0604020202020204" pitchFamily="34" charset="0"/>
              <a:buChar char="•"/>
            </a:pP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Less human effort required for smooth functioning of parking system.</a:t>
            </a:r>
          </a:p>
          <a:p>
            <a:pPr marL="342900" indent="-342900">
              <a:spcBef>
                <a:spcPct val="20000"/>
              </a:spcBef>
              <a:buClr>
                <a:schemeClr val="accent1"/>
              </a:buClr>
              <a:buSzPct val="85000"/>
              <a:buFont typeface="+mj-lt"/>
              <a:buAutoNum type="arabicPeriod"/>
            </a:pPr>
            <a:r>
              <a:rPr lang="en-US" b="1" dirty="0" smtClean="0">
                <a:solidFill>
                  <a:schemeClr val="bg2"/>
                </a:solidFill>
                <a:effectLst>
                  <a:outerShdw blurRad="38100" dist="38100" dir="2700000" algn="tl">
                    <a:srgbClr val="000000">
                      <a:alpha val="43137"/>
                    </a:srgbClr>
                  </a:outerShdw>
                </a:effectLst>
                <a:latin typeface="Bahnschrift Light" panose="020B0502040204020203" pitchFamily="34" charset="0"/>
              </a:rPr>
              <a:t>Detection of </a:t>
            </a:r>
            <a:r>
              <a:rPr lang="en-US" b="1" dirty="0">
                <a:solidFill>
                  <a:schemeClr val="bg2"/>
                </a:solidFill>
                <a:effectLst>
                  <a:outerShdw blurRad="38100" dist="38100" dir="2700000" algn="tl">
                    <a:srgbClr val="000000">
                      <a:alpha val="43137"/>
                    </a:srgbClr>
                  </a:outerShdw>
                </a:effectLst>
                <a:latin typeface="Bahnschrift Light" panose="020B0502040204020203" pitchFamily="34" charset="0"/>
              </a:rPr>
              <a:t>unwanted tampering and complete Security of vehicles </a:t>
            </a:r>
          </a:p>
          <a:p>
            <a:pPr marL="800100" lvl="1" indent="-342900">
              <a:spcBef>
                <a:spcPct val="20000"/>
              </a:spcBef>
              <a:buClr>
                <a:schemeClr val="accent1"/>
              </a:buClr>
              <a:buSzPct val="85000"/>
              <a:buFont typeface="Arial" panose="020B0604020202020204" pitchFamily="34" charset="0"/>
              <a:buChar char="•"/>
            </a:pP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Live </a:t>
            </a:r>
            <a:r>
              <a:rPr lang="en-US" dirty="0">
                <a:solidFill>
                  <a:schemeClr val="bg1"/>
                </a:solidFill>
                <a:effectLst>
                  <a:outerShdw blurRad="38100" dist="38100" dir="2700000" algn="tl">
                    <a:srgbClr val="000000">
                      <a:alpha val="43137"/>
                    </a:srgbClr>
                  </a:outerShdw>
                </a:effectLst>
                <a:latin typeface="Bahnschrift Light" panose="020B0502040204020203" pitchFamily="34" charset="0"/>
              </a:rPr>
              <a:t>monitoring access to </a:t>
            </a: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user</a:t>
            </a:r>
          </a:p>
          <a:p>
            <a:pPr marL="800100" lvl="1" indent="-342900">
              <a:spcBef>
                <a:spcPct val="20000"/>
              </a:spcBef>
              <a:buClr>
                <a:schemeClr val="accent1"/>
              </a:buClr>
              <a:buSzPct val="85000"/>
              <a:buFont typeface="Arial" panose="020B0604020202020204" pitchFamily="34" charset="0"/>
              <a:buChar char="•"/>
            </a:pP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Unique </a:t>
            </a:r>
            <a:r>
              <a:rPr lang="en-US" dirty="0">
                <a:solidFill>
                  <a:schemeClr val="bg1"/>
                </a:solidFill>
                <a:effectLst>
                  <a:outerShdw blurRad="38100" dist="38100" dir="2700000" algn="tl">
                    <a:srgbClr val="000000">
                      <a:alpha val="43137"/>
                    </a:srgbClr>
                  </a:outerShdw>
                </a:effectLst>
                <a:latin typeface="Bahnschrift Light" panose="020B0502040204020203" pitchFamily="34" charset="0"/>
              </a:rPr>
              <a:t>Digital Security Key</a:t>
            </a:r>
          </a:p>
          <a:p>
            <a:pPr marL="342900" indent="-342900">
              <a:spcBef>
                <a:spcPct val="20000"/>
              </a:spcBef>
              <a:buClr>
                <a:schemeClr val="accent1"/>
              </a:buClr>
              <a:buSzPct val="85000"/>
              <a:buFont typeface="+mj-lt"/>
              <a:buAutoNum type="arabicPeriod"/>
            </a:pPr>
            <a:r>
              <a:rPr lang="en-US" b="1" dirty="0" smtClean="0">
                <a:solidFill>
                  <a:schemeClr val="bg2"/>
                </a:solidFill>
                <a:effectLst>
                  <a:outerShdw blurRad="38100" dist="38100" dir="2700000" algn="tl">
                    <a:srgbClr val="000000">
                      <a:alpha val="43137"/>
                    </a:srgbClr>
                  </a:outerShdw>
                </a:effectLst>
                <a:latin typeface="Bahnschrift Light" panose="020B0502040204020203" pitchFamily="34" charset="0"/>
              </a:rPr>
              <a:t>Fostering law and order by identifying stolen vehicles</a:t>
            </a:r>
          </a:p>
          <a:p>
            <a:pPr marL="800100" lvl="1" indent="-342900">
              <a:spcBef>
                <a:spcPct val="20000"/>
              </a:spcBef>
              <a:buClr>
                <a:schemeClr val="accent1"/>
              </a:buClr>
              <a:buSzPct val="85000"/>
              <a:buFont typeface="Arial" panose="020B0604020202020204" pitchFamily="34" charset="0"/>
              <a:buChar char="•"/>
            </a:pP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Notifying the concerned department if vehicle is stolen</a:t>
            </a:r>
          </a:p>
          <a:p>
            <a:pPr marL="342900" indent="-342900">
              <a:spcBef>
                <a:spcPct val="20000"/>
              </a:spcBef>
              <a:buClr>
                <a:schemeClr val="accent1"/>
              </a:buClr>
              <a:buSzPct val="85000"/>
              <a:buFont typeface="+mj-lt"/>
              <a:buAutoNum type="arabicPeriod"/>
            </a:pPr>
            <a:r>
              <a:rPr lang="en-US" b="1" dirty="0" smtClean="0">
                <a:solidFill>
                  <a:schemeClr val="bg2"/>
                </a:solidFill>
                <a:effectLst>
                  <a:outerShdw blurRad="38100" dist="38100" dir="2700000" algn="tl">
                    <a:srgbClr val="000000">
                      <a:alpha val="43137"/>
                    </a:srgbClr>
                  </a:outerShdw>
                </a:effectLst>
                <a:latin typeface="Bahnschrift Light" panose="020B0502040204020203" pitchFamily="34" charset="0"/>
              </a:rPr>
              <a:t>Reserved </a:t>
            </a:r>
            <a:r>
              <a:rPr lang="en-US" b="1" dirty="0">
                <a:solidFill>
                  <a:schemeClr val="bg2"/>
                </a:solidFill>
                <a:effectLst>
                  <a:outerShdw blurRad="38100" dist="38100" dir="2700000" algn="tl">
                    <a:srgbClr val="000000">
                      <a:alpha val="43137"/>
                    </a:srgbClr>
                  </a:outerShdw>
                </a:effectLst>
                <a:latin typeface="Bahnschrift Light" panose="020B0502040204020203" pitchFamily="34" charset="0"/>
              </a:rPr>
              <a:t>and convenient parking for registered users</a:t>
            </a:r>
          </a:p>
          <a:p>
            <a:pPr marL="800100" lvl="1" indent="-342900">
              <a:spcBef>
                <a:spcPct val="20000"/>
              </a:spcBef>
              <a:buClr>
                <a:schemeClr val="accent1"/>
              </a:buClr>
              <a:buSzPct val="85000"/>
              <a:buFont typeface="Arial" panose="020B0604020202020204" pitchFamily="34" charset="0"/>
              <a:buChar char="•"/>
            </a:pP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Parking </a:t>
            </a:r>
            <a:r>
              <a:rPr lang="en-US" dirty="0">
                <a:solidFill>
                  <a:schemeClr val="bg1"/>
                </a:solidFill>
                <a:effectLst>
                  <a:outerShdw blurRad="38100" dist="38100" dir="2700000" algn="tl">
                    <a:srgbClr val="000000">
                      <a:alpha val="43137"/>
                    </a:srgbClr>
                  </a:outerShdw>
                </a:effectLst>
                <a:latin typeface="Bahnschrift Light" panose="020B0502040204020203" pitchFamily="34" charset="0"/>
              </a:rPr>
              <a:t>Process is faster and convenient for registered </a:t>
            </a:r>
            <a:r>
              <a:rPr lang="en-US" dirty="0" smtClean="0">
                <a:solidFill>
                  <a:schemeClr val="bg1"/>
                </a:solidFill>
                <a:effectLst>
                  <a:outerShdw blurRad="38100" dist="38100" dir="2700000" algn="tl">
                    <a:srgbClr val="000000">
                      <a:alpha val="43137"/>
                    </a:srgbClr>
                  </a:outerShdw>
                </a:effectLst>
                <a:latin typeface="Bahnschrift Light" panose="020B0502040204020203" pitchFamily="34" charset="0"/>
              </a:rPr>
              <a:t>users</a:t>
            </a:r>
            <a:endParaRPr lang="en-US" dirty="0">
              <a:solidFill>
                <a:schemeClr val="bg1"/>
              </a:solidFill>
              <a:effectLst>
                <a:outerShdw blurRad="38100" dist="38100" dir="2700000" algn="tl">
                  <a:srgbClr val="000000">
                    <a:alpha val="43137"/>
                  </a:srgbClr>
                </a:outerShdw>
              </a:effectLst>
              <a:latin typeface="Bahnschrift Light" panose="020B0502040204020203" pitchFamily="34" charset="0"/>
            </a:endParaRPr>
          </a:p>
        </p:txBody>
      </p:sp>
      <p:sp>
        <p:nvSpPr>
          <p:cNvPr id="6" name="Rectangle 5"/>
          <p:cNvSpPr/>
          <p:nvPr/>
        </p:nvSpPr>
        <p:spPr>
          <a:xfrm>
            <a:off x="533400" y="0"/>
            <a:ext cx="8153400" cy="73152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txBox="1">
            <a:spLocks/>
          </p:cNvSpPr>
          <p:nvPr/>
        </p:nvSpPr>
        <p:spPr>
          <a:xfrm>
            <a:off x="762000" y="0"/>
            <a:ext cx="8077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lumMod val="50000"/>
                  </a:schemeClr>
                </a:solidFill>
                <a:latin typeface="Bahnschrift Light" panose="020B0502040204020203" pitchFamily="34" charset="0"/>
              </a:rPr>
              <a:t>Use Cases </a:t>
            </a:r>
            <a:endParaRPr lang="en-US" dirty="0">
              <a:solidFill>
                <a:schemeClr val="tx2">
                  <a:lumMod val="50000"/>
                </a:schemeClr>
              </a:solidFill>
              <a:latin typeface="Bahnschrift Light" panose="020B0502040204020203" pitchFamily="34" charset="0"/>
            </a:endParaRPr>
          </a:p>
        </p:txBody>
      </p:sp>
      <p:pic>
        <p:nvPicPr>
          <p:cNvPr id="8" name="Picture 2" descr="C:\Program Files\Microsoft Office\MEDIA\CAGCAT10\j0212957.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96793"/>
            <a:ext cx="856757" cy="53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2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remove" nodeType="with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300"/>
                                        <p:tgtEl>
                                          <p:spTgt spid="5">
                                            <p:txEl>
                                              <p:pRg st="0" end="0"/>
                                            </p:txEl>
                                          </p:spTgt>
                                        </p:tgtEl>
                                      </p:cBhvr>
                                    </p:animEffect>
                                  </p:childTnLst>
                                </p:cTn>
                              </p:par>
                            </p:childTnLst>
                          </p:cTn>
                        </p:par>
                        <p:par>
                          <p:cTn id="15" fill="hold">
                            <p:stCondLst>
                              <p:cond delay="1300"/>
                            </p:stCondLst>
                            <p:childTnLst>
                              <p:par>
                                <p:cTn id="16" presetID="10" presetClass="entr" presetSubtype="0" fill="hold" grpId="0" nodeType="after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300"/>
                                        <p:tgtEl>
                                          <p:spTgt spid="5">
                                            <p:txEl>
                                              <p:pRg st="1" end="1"/>
                                            </p:txEl>
                                          </p:spTgt>
                                        </p:tgtEl>
                                      </p:cBhvr>
                                    </p:animEffect>
                                  </p:childTnLst>
                                </p:cTn>
                              </p:par>
                            </p:childTnLst>
                          </p:cTn>
                        </p:par>
                        <p:par>
                          <p:cTn id="19" fill="hold">
                            <p:stCondLst>
                              <p:cond delay="1600"/>
                            </p:stCondLst>
                            <p:childTnLst>
                              <p:par>
                                <p:cTn id="20" presetID="10" presetClass="entr" presetSubtype="0" fill="hold" grpId="0" nodeType="after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300"/>
                                        <p:tgtEl>
                                          <p:spTgt spid="5">
                                            <p:txEl>
                                              <p:pRg st="2" end="2"/>
                                            </p:txEl>
                                          </p:spTgt>
                                        </p:tgtEl>
                                      </p:cBhvr>
                                    </p:animEffect>
                                  </p:childTnLst>
                                </p:cTn>
                              </p:par>
                            </p:childTnLst>
                          </p:cTn>
                        </p:par>
                        <p:par>
                          <p:cTn id="23" fill="hold">
                            <p:stCondLst>
                              <p:cond delay="1900"/>
                            </p:stCondLst>
                            <p:childTnLst>
                              <p:par>
                                <p:cTn id="24" presetID="10" presetClass="entr" presetSubtype="0" fill="hold" grpId="0" nodeType="after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300"/>
                                        <p:tgtEl>
                                          <p:spTgt spid="5">
                                            <p:txEl>
                                              <p:pRg st="3" end="3"/>
                                            </p:txEl>
                                          </p:spTgt>
                                        </p:tgtEl>
                                      </p:cBhvr>
                                    </p:animEffect>
                                  </p:childTnLst>
                                </p:cTn>
                              </p:par>
                            </p:childTnLst>
                          </p:cTn>
                        </p:par>
                        <p:par>
                          <p:cTn id="27" fill="hold">
                            <p:stCondLst>
                              <p:cond delay="2200"/>
                            </p:stCondLst>
                            <p:childTnLst>
                              <p:par>
                                <p:cTn id="28" presetID="10" presetClass="entr" presetSubtype="0" fill="hold" grpId="0" nodeType="after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300"/>
                                        <p:tgtEl>
                                          <p:spTgt spid="5">
                                            <p:txEl>
                                              <p:pRg st="4" end="4"/>
                                            </p:txEl>
                                          </p:spTgt>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300"/>
                                        <p:tgtEl>
                                          <p:spTgt spid="5">
                                            <p:txEl>
                                              <p:pRg st="5" end="5"/>
                                            </p:txEl>
                                          </p:spTgt>
                                        </p:tgtEl>
                                      </p:cBhvr>
                                    </p:animEffect>
                                  </p:childTnLst>
                                </p:cTn>
                              </p:par>
                            </p:childTnLst>
                          </p:cTn>
                        </p:par>
                        <p:par>
                          <p:cTn id="35" fill="hold">
                            <p:stCondLst>
                              <p:cond delay="2800"/>
                            </p:stCondLst>
                            <p:childTnLst>
                              <p:par>
                                <p:cTn id="36" presetID="10" presetClass="entr" presetSubtype="0" fill="hold" grpId="0" nodeType="after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fade">
                                      <p:cBhvr>
                                        <p:cTn id="38" dur="300"/>
                                        <p:tgtEl>
                                          <p:spTgt spid="5">
                                            <p:txEl>
                                              <p:pRg st="6" end="6"/>
                                            </p:txEl>
                                          </p:spTgt>
                                        </p:tgtEl>
                                      </p:cBhvr>
                                    </p:animEffect>
                                  </p:childTnLst>
                                </p:cTn>
                              </p:par>
                            </p:childTnLst>
                          </p:cTn>
                        </p:par>
                        <p:par>
                          <p:cTn id="39" fill="hold">
                            <p:stCondLst>
                              <p:cond delay="3100"/>
                            </p:stCondLst>
                            <p:childTnLst>
                              <p:par>
                                <p:cTn id="40" presetID="10" presetClass="entr" presetSubtype="0" fill="hold" grpId="0" nodeType="after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300"/>
                                        <p:tgtEl>
                                          <p:spTgt spid="5">
                                            <p:txEl>
                                              <p:pRg st="7" end="7"/>
                                            </p:txEl>
                                          </p:spTgt>
                                        </p:tgtEl>
                                      </p:cBhvr>
                                    </p:animEffect>
                                  </p:childTnLst>
                                </p:cTn>
                              </p:par>
                            </p:childTnLst>
                          </p:cTn>
                        </p:par>
                        <p:par>
                          <p:cTn id="43" fill="hold">
                            <p:stCondLst>
                              <p:cond delay="3400"/>
                            </p:stCondLst>
                            <p:childTnLst>
                              <p:par>
                                <p:cTn id="44" presetID="10" presetClass="entr" presetSubtype="0" fill="hold" grpId="0" nodeType="after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Effect transition="in" filter="fade">
                                      <p:cBhvr>
                                        <p:cTn id="46" dur="300"/>
                                        <p:tgtEl>
                                          <p:spTgt spid="5">
                                            <p:txEl>
                                              <p:pRg st="8" end="8"/>
                                            </p:txEl>
                                          </p:spTgt>
                                        </p:tgtEl>
                                      </p:cBhvr>
                                    </p:animEffect>
                                  </p:childTnLst>
                                </p:cTn>
                              </p:par>
                            </p:childTnLst>
                          </p:cTn>
                        </p:par>
                        <p:par>
                          <p:cTn id="47" fill="hold">
                            <p:stCondLst>
                              <p:cond delay="3700"/>
                            </p:stCondLst>
                            <p:childTnLst>
                              <p:par>
                                <p:cTn id="48" presetID="10" presetClass="entr" presetSubtype="0" fill="hold" grpId="0" nodeType="after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300"/>
                                        <p:tgtEl>
                                          <p:spTgt spid="5">
                                            <p:txEl>
                                              <p:pRg st="9" end="9"/>
                                            </p:txEl>
                                          </p:spTgt>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
                                            <p:txEl>
                                              <p:pRg st="10" end="10"/>
                                            </p:txEl>
                                          </p:spTgt>
                                        </p:tgtEl>
                                        <p:attrNameLst>
                                          <p:attrName>style.visibility</p:attrName>
                                        </p:attrNameLst>
                                      </p:cBhvr>
                                      <p:to>
                                        <p:strVal val="visible"/>
                                      </p:to>
                                    </p:set>
                                    <p:animEffect transition="in" filter="fade">
                                      <p:cBhvr>
                                        <p:cTn id="54" dur="300"/>
                                        <p:tgtEl>
                                          <p:spTgt spid="5">
                                            <p:txEl>
                                              <p:pRg st="10" end="10"/>
                                            </p:txEl>
                                          </p:spTgt>
                                        </p:tgtEl>
                                      </p:cBhvr>
                                    </p:animEffect>
                                  </p:childTnLst>
                                </p:cTn>
                              </p:par>
                            </p:childTnLst>
                          </p:cTn>
                        </p:par>
                        <p:par>
                          <p:cTn id="55" fill="hold">
                            <p:stCondLst>
                              <p:cond delay="4300"/>
                            </p:stCondLst>
                            <p:childTnLst>
                              <p:par>
                                <p:cTn id="56" presetID="10" presetClass="entr" presetSubtype="0" fill="hold" grpId="0" nodeType="after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300"/>
                                        <p:tgtEl>
                                          <p:spTgt spid="5">
                                            <p:txEl>
                                              <p:pRg st="11" end="11"/>
                                            </p:txEl>
                                          </p:spTgt>
                                        </p:tgtEl>
                                      </p:cBhvr>
                                    </p:animEffect>
                                  </p:childTnLst>
                                </p:cTn>
                              </p:par>
                            </p:childTnLst>
                          </p:cTn>
                        </p:par>
                        <p:par>
                          <p:cTn id="59" fill="hold">
                            <p:stCondLst>
                              <p:cond delay="4600"/>
                            </p:stCondLst>
                            <p:childTnLst>
                              <p:par>
                                <p:cTn id="60" presetID="10" presetClass="entr" presetSubtype="0" fill="hold" grpId="0" nodeType="afterEffect">
                                  <p:stCondLst>
                                    <p:cond delay="0"/>
                                  </p:stCondLst>
                                  <p:childTnLst>
                                    <p:set>
                                      <p:cBhvr>
                                        <p:cTn id="61" dur="1" fill="hold">
                                          <p:stCondLst>
                                            <p:cond delay="0"/>
                                          </p:stCondLst>
                                        </p:cTn>
                                        <p:tgtEl>
                                          <p:spTgt spid="5">
                                            <p:txEl>
                                              <p:pRg st="12" end="12"/>
                                            </p:txEl>
                                          </p:spTgt>
                                        </p:tgtEl>
                                        <p:attrNameLst>
                                          <p:attrName>style.visibility</p:attrName>
                                        </p:attrNameLst>
                                      </p:cBhvr>
                                      <p:to>
                                        <p:strVal val="visible"/>
                                      </p:to>
                                    </p:set>
                                    <p:animEffect transition="in" filter="fade">
                                      <p:cBhvr>
                                        <p:cTn id="62" dur="3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4" name="Rectangle 23"/>
          <p:cNvSpPr/>
          <p:nvPr/>
        </p:nvSpPr>
        <p:spPr>
          <a:xfrm>
            <a:off x="0" y="2971800"/>
            <a:ext cx="9144000" cy="1040529"/>
          </a:xfrm>
          <a:prstGeom prst="rect">
            <a:avLst/>
          </a:prstGeom>
          <a:solidFill>
            <a:srgbClr val="00FFF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0"/>
            <a:ext cx="8153400" cy="73152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762000" y="0"/>
            <a:ext cx="8077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lumMod val="50000"/>
                  </a:schemeClr>
                </a:solidFill>
                <a:latin typeface="Bahnschrift Light" panose="020B0502040204020203" pitchFamily="34" charset="0"/>
              </a:rPr>
              <a:t>Technology Stack</a:t>
            </a:r>
            <a:endParaRPr lang="en-US" dirty="0">
              <a:solidFill>
                <a:schemeClr val="tx2">
                  <a:lumMod val="50000"/>
                </a:schemeClr>
              </a:solidFill>
              <a:latin typeface="Bahnschrift Light" panose="020B0502040204020203" pitchFamily="34" charset="0"/>
            </a:endParaRPr>
          </a:p>
        </p:txBody>
      </p:sp>
      <p:pic>
        <p:nvPicPr>
          <p:cNvPr id="4" name="Picture 2" descr="C:\Program Files\Microsoft Office\MEDIA\CAGCAT10\j0212957.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7843" y="96793"/>
            <a:ext cx="856757" cy="5379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3400" y="1143000"/>
            <a:ext cx="4572000" cy="369332"/>
          </a:xfrm>
          <a:prstGeom prst="rect">
            <a:avLst/>
          </a:prstGeom>
          <a:noFill/>
        </p:spPr>
        <p:txBody>
          <a:bodyPr wrap="square" rtlCol="0">
            <a:spAutoFit/>
          </a:bodyPr>
          <a:lstStyle/>
          <a:p>
            <a:endParaRPr lang="en-US" dirty="0"/>
          </a:p>
        </p:txBody>
      </p:sp>
      <p:sp>
        <p:nvSpPr>
          <p:cNvPr id="7" name="Rectangle 6"/>
          <p:cNvSpPr/>
          <p:nvPr/>
        </p:nvSpPr>
        <p:spPr>
          <a:xfrm>
            <a:off x="228600" y="867638"/>
            <a:ext cx="2667000" cy="3886510"/>
          </a:xfrm>
          <a:prstGeom prst="rect">
            <a:avLst/>
          </a:prstGeom>
          <a:noFill/>
        </p:spPr>
        <p:txBody>
          <a:bodyPr>
            <a:noAutofit/>
          </a:bodyPr>
          <a:lstStyle/>
          <a:p>
            <a:pPr>
              <a:spcBef>
                <a:spcPct val="20000"/>
              </a:spcBef>
              <a:buClr>
                <a:schemeClr val="accent1"/>
              </a:buClr>
              <a:buSzPct val="85000"/>
            </a:pPr>
            <a:r>
              <a:rPr lang="en-US" sz="1600" b="1" dirty="0">
                <a:solidFill>
                  <a:schemeClr val="bg1"/>
                </a:solidFill>
                <a:effectLst>
                  <a:outerShdw blurRad="38100" dist="38100" dir="2700000" algn="tl">
                    <a:srgbClr val="000000">
                      <a:alpha val="43137"/>
                    </a:srgbClr>
                  </a:outerShdw>
                </a:effectLst>
                <a:latin typeface="Bahnschrift Light" panose="020B0502040204020203" pitchFamily="34" charset="0"/>
              </a:rPr>
              <a:t>ML</a:t>
            </a:r>
          </a:p>
          <a:p>
            <a:pPr marL="800100" lvl="1" indent="-342900">
              <a:spcBef>
                <a:spcPct val="20000"/>
              </a:spcBef>
              <a:buClr>
                <a:schemeClr val="accent1"/>
              </a:buClr>
              <a:buSzPct val="85000"/>
              <a:buFont typeface="Arial" panose="020B0604020202020204" pitchFamily="34" charset="0"/>
              <a:buChar char="•"/>
            </a:pPr>
            <a:r>
              <a:rPr lang="en-US" sz="1600" b="1" dirty="0" err="1">
                <a:solidFill>
                  <a:schemeClr val="bg2"/>
                </a:solidFill>
                <a:effectLst>
                  <a:outerShdw blurRad="38100" dist="38100" dir="2700000" algn="tl">
                    <a:srgbClr val="000000">
                      <a:alpha val="43137"/>
                    </a:srgbClr>
                  </a:outerShdw>
                </a:effectLst>
                <a:latin typeface="Bahnschrift Light" panose="020B0502040204020203" pitchFamily="34" charset="0"/>
              </a:rPr>
              <a:t>Pytessaract</a:t>
            </a:r>
            <a:r>
              <a:rPr lang="en-US" sz="1600" b="1" dirty="0">
                <a:solidFill>
                  <a:schemeClr val="bg2"/>
                </a:solidFill>
                <a:effectLst>
                  <a:outerShdw blurRad="38100" dist="38100" dir="2700000" algn="tl">
                    <a:srgbClr val="000000">
                      <a:alpha val="43137"/>
                    </a:srgbClr>
                  </a:outerShdw>
                </a:effectLst>
                <a:latin typeface="Bahnschrift Light" panose="020B0502040204020203" pitchFamily="34" charset="0"/>
              </a:rPr>
              <a:t> </a:t>
            </a:r>
          </a:p>
          <a:p>
            <a:pPr marL="800100" lvl="1" indent="-342900">
              <a:spcBef>
                <a:spcPct val="20000"/>
              </a:spcBef>
              <a:buClr>
                <a:schemeClr val="accent1"/>
              </a:buClr>
              <a:buSzPct val="85000"/>
              <a:buFont typeface="Arial" panose="020B0604020202020204" pitchFamily="34" charset="0"/>
              <a:buChar char="•"/>
            </a:pPr>
            <a:r>
              <a:rPr lang="en-US" sz="1600" b="1" dirty="0" err="1">
                <a:solidFill>
                  <a:schemeClr val="bg2"/>
                </a:solidFill>
                <a:effectLst>
                  <a:outerShdw blurRad="38100" dist="38100" dir="2700000" algn="tl">
                    <a:srgbClr val="000000">
                      <a:alpha val="43137"/>
                    </a:srgbClr>
                  </a:outerShdw>
                </a:effectLst>
                <a:latin typeface="Bahnschrift Light" panose="020B0502040204020203" pitchFamily="34" charset="0"/>
              </a:rPr>
              <a:t>Opencv</a:t>
            </a:r>
            <a:r>
              <a:rPr lang="en-US" sz="1600" b="1" dirty="0">
                <a:solidFill>
                  <a:schemeClr val="bg2"/>
                </a:solidFill>
                <a:effectLst>
                  <a:outerShdw blurRad="38100" dist="38100" dir="2700000" algn="tl">
                    <a:srgbClr val="000000">
                      <a:alpha val="43137"/>
                    </a:srgbClr>
                  </a:outerShdw>
                </a:effectLst>
                <a:latin typeface="Bahnschrift Light" panose="020B0502040204020203" pitchFamily="34" charset="0"/>
              </a:rPr>
              <a:t> </a:t>
            </a:r>
            <a:endParaRPr lang="en-US" sz="1600" b="1" dirty="0" smtClean="0">
              <a:solidFill>
                <a:schemeClr val="bg2"/>
              </a:solidFill>
              <a:effectLst>
                <a:outerShdw blurRad="38100" dist="38100" dir="2700000" algn="tl">
                  <a:srgbClr val="000000">
                    <a:alpha val="43137"/>
                  </a:srgbClr>
                </a:outerShdw>
              </a:effectLst>
              <a:latin typeface="Bahnschrift Light" panose="020B0502040204020203" pitchFamily="34" charset="0"/>
            </a:endParaRPr>
          </a:p>
          <a:p>
            <a:pPr marL="800100" lvl="1" indent="-342900">
              <a:spcBef>
                <a:spcPct val="20000"/>
              </a:spcBef>
              <a:buClr>
                <a:schemeClr val="accent1"/>
              </a:buClr>
              <a:buSzPct val="85000"/>
              <a:buFont typeface="Arial" panose="020B0604020202020204" pitchFamily="34" charset="0"/>
              <a:buChar char="•"/>
            </a:pPr>
            <a:r>
              <a:rPr lang="en-US" sz="1600" b="1" dirty="0" smtClean="0">
                <a:solidFill>
                  <a:schemeClr val="bg2"/>
                </a:solidFill>
                <a:effectLst>
                  <a:outerShdw blurRad="38100" dist="38100" dir="2700000" algn="tl">
                    <a:srgbClr val="000000">
                      <a:alpha val="43137"/>
                    </a:srgbClr>
                  </a:outerShdw>
                </a:effectLst>
                <a:latin typeface="Bahnschrift Light" panose="020B0502040204020203" pitchFamily="34" charset="0"/>
              </a:rPr>
              <a:t>Convolutional Neural Networks</a:t>
            </a:r>
            <a:endParaRPr lang="en-US" sz="1600" b="1" dirty="0">
              <a:solidFill>
                <a:schemeClr val="bg2"/>
              </a:solidFill>
              <a:effectLst>
                <a:outerShdw blurRad="38100" dist="38100" dir="2700000" algn="tl">
                  <a:srgbClr val="000000">
                    <a:alpha val="43137"/>
                  </a:srgbClr>
                </a:outerShdw>
              </a:effectLst>
              <a:latin typeface="Bahnschrift Light" panose="020B0502040204020203" pitchFamily="34" charset="0"/>
            </a:endParaRPr>
          </a:p>
          <a:p>
            <a:pPr marL="800100" lvl="1" indent="-342900">
              <a:spcBef>
                <a:spcPct val="20000"/>
              </a:spcBef>
              <a:buClr>
                <a:schemeClr val="accent1"/>
              </a:buClr>
              <a:buSzPct val="85000"/>
              <a:buFont typeface="Arial" panose="020B0604020202020204" pitchFamily="34" charset="0"/>
              <a:buChar char="•"/>
            </a:pPr>
            <a:r>
              <a:rPr lang="en-US" sz="1600" b="1" dirty="0" smtClean="0">
                <a:solidFill>
                  <a:schemeClr val="bg2"/>
                </a:solidFill>
                <a:effectLst>
                  <a:outerShdw blurRad="38100" dist="38100" dir="2700000" algn="tl">
                    <a:srgbClr val="000000">
                      <a:alpha val="43137"/>
                    </a:srgbClr>
                  </a:outerShdw>
                </a:effectLst>
                <a:latin typeface="Bahnschrift Light" panose="020B0502040204020203" pitchFamily="34" charset="0"/>
              </a:rPr>
              <a:t>Deep Neural Networks</a:t>
            </a:r>
            <a:endParaRPr lang="en-US" sz="1600" b="1" dirty="0">
              <a:solidFill>
                <a:schemeClr val="bg2"/>
              </a:solidFill>
              <a:effectLst>
                <a:outerShdw blurRad="38100" dist="38100" dir="2700000" algn="tl">
                  <a:srgbClr val="000000">
                    <a:alpha val="43137"/>
                  </a:srgbClr>
                </a:outerShdw>
              </a:effectLst>
              <a:latin typeface="Bahnschrift Light" panose="020B0502040204020203" pitchFamily="34" charset="0"/>
            </a:endParaRPr>
          </a:p>
          <a:p>
            <a:pPr marL="342900" indent="-342900">
              <a:spcBef>
                <a:spcPct val="20000"/>
              </a:spcBef>
              <a:buClr>
                <a:schemeClr val="accent1"/>
              </a:buClr>
              <a:buSzPct val="85000"/>
              <a:buFont typeface="+mj-lt"/>
              <a:buAutoNum type="arabicPeriod"/>
            </a:pPr>
            <a:endParaRPr lang="en-US" sz="1600" b="1" dirty="0">
              <a:solidFill>
                <a:schemeClr val="bg2"/>
              </a:solidFill>
              <a:effectLst>
                <a:outerShdw blurRad="38100" dist="38100" dir="2700000" algn="tl">
                  <a:srgbClr val="000000">
                    <a:alpha val="43137"/>
                  </a:srgbClr>
                </a:outerShdw>
              </a:effectLst>
              <a:latin typeface="Bahnschrift Light" panose="020B0502040204020203" pitchFamily="34" charset="0"/>
            </a:endParaRPr>
          </a:p>
          <a:p>
            <a:pPr marL="342900" indent="-342900">
              <a:spcBef>
                <a:spcPct val="20000"/>
              </a:spcBef>
              <a:buClr>
                <a:schemeClr val="accent1"/>
              </a:buClr>
              <a:buSzPct val="85000"/>
              <a:buFont typeface="+mj-lt"/>
              <a:buAutoNum type="arabicPeriod"/>
            </a:pPr>
            <a:endParaRPr lang="en-US" sz="1600" b="1" dirty="0">
              <a:solidFill>
                <a:schemeClr val="bg2"/>
              </a:solidFill>
              <a:effectLst>
                <a:outerShdw blurRad="38100" dist="38100" dir="2700000" algn="tl">
                  <a:srgbClr val="000000">
                    <a:alpha val="43137"/>
                  </a:srgbClr>
                </a:outerShdw>
              </a:effectLst>
              <a:latin typeface="Bahnschrift Light" panose="020B0502040204020203" pitchFamily="34" charset="0"/>
            </a:endParaRPr>
          </a:p>
          <a:p>
            <a:pPr marL="342900" indent="-342900">
              <a:spcBef>
                <a:spcPct val="20000"/>
              </a:spcBef>
              <a:buClr>
                <a:schemeClr val="accent1"/>
              </a:buClr>
              <a:buSzPct val="85000"/>
              <a:buFont typeface="+mj-lt"/>
              <a:buAutoNum type="arabicPeriod"/>
            </a:pPr>
            <a:endParaRPr lang="en-US" sz="1600" b="1" dirty="0">
              <a:solidFill>
                <a:schemeClr val="bg2"/>
              </a:solidFill>
              <a:effectLst>
                <a:outerShdw blurRad="38100" dist="38100" dir="2700000" algn="tl">
                  <a:srgbClr val="000000">
                    <a:alpha val="43137"/>
                  </a:srgbClr>
                </a:outerShdw>
              </a:effectLst>
              <a:latin typeface="Bahnschrift Light" panose="020B0502040204020203" pitchFamily="34" charset="0"/>
            </a:endParaRPr>
          </a:p>
          <a:p>
            <a:pPr marL="342900" indent="-342900">
              <a:spcBef>
                <a:spcPct val="20000"/>
              </a:spcBef>
              <a:buClr>
                <a:schemeClr val="accent1"/>
              </a:buClr>
              <a:buSzPct val="85000"/>
              <a:buFont typeface="+mj-lt"/>
              <a:buAutoNum type="arabicPeriod"/>
            </a:pPr>
            <a:endParaRPr lang="en-US" sz="1600" b="1" dirty="0">
              <a:solidFill>
                <a:schemeClr val="bg2"/>
              </a:solidFill>
              <a:effectLst>
                <a:outerShdw blurRad="38100" dist="38100" dir="2700000" algn="tl">
                  <a:srgbClr val="000000">
                    <a:alpha val="43137"/>
                  </a:srgbClr>
                </a:outerShdw>
              </a:effectLst>
              <a:latin typeface="Bahnschrift Light" panose="020B0502040204020203" pitchFamily="34" charset="0"/>
            </a:endParaRPr>
          </a:p>
          <a:p>
            <a:pPr marL="342900" indent="-342900">
              <a:spcBef>
                <a:spcPct val="20000"/>
              </a:spcBef>
              <a:buClr>
                <a:schemeClr val="accent1"/>
              </a:buClr>
              <a:buSzPct val="85000"/>
              <a:buFont typeface="+mj-lt"/>
              <a:buAutoNum type="arabicPeriod"/>
            </a:pPr>
            <a:endParaRPr lang="en-US" sz="1600" b="1" dirty="0">
              <a:solidFill>
                <a:schemeClr val="bg2"/>
              </a:solidFill>
              <a:effectLst>
                <a:outerShdw blurRad="38100" dist="38100" dir="2700000" algn="tl">
                  <a:srgbClr val="000000">
                    <a:alpha val="43137"/>
                  </a:srgbClr>
                </a:outerShdw>
              </a:effectLst>
              <a:latin typeface="Bahnschrift Light" panose="020B0502040204020203" pitchFamily="34" charset="0"/>
            </a:endParaRPr>
          </a:p>
        </p:txBody>
      </p:sp>
      <p:sp>
        <p:nvSpPr>
          <p:cNvPr id="8" name="AutoShape 2" descr="Image result for python&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Image result for pyth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238" y="3048000"/>
            <a:ext cx="977566" cy="977566"/>
          </a:xfrm>
          <a:prstGeom prst="rect">
            <a:avLst/>
          </a:prstGeom>
          <a:ln>
            <a:noFill/>
          </a:ln>
          <a:effectLst>
            <a:outerShdw blurRad="292100" dist="139700" dir="2700000" algn="tl" rotWithShape="0">
              <a:schemeClr val="tx1">
                <a:alpha val="65000"/>
              </a:schemeClr>
            </a:outerShdw>
          </a:effectLst>
          <a:extLst>
            <a:ext uri="{909E8E84-426E-40DD-AFC4-6F175D3DCCD1}">
              <a14:hiddenFill xmlns:a14="http://schemas.microsoft.com/office/drawing/2010/main">
                <a:solidFill>
                  <a:srgbClr val="FFFFFF"/>
                </a:solidFill>
              </a14:hiddenFill>
            </a:ext>
          </a:extLst>
        </p:spPr>
      </p:pic>
      <p:pic>
        <p:nvPicPr>
          <p:cNvPr id="4102" name="Picture 6" descr="Image result for opencv&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3125402"/>
            <a:ext cx="655037" cy="806786"/>
          </a:xfrm>
          <a:prstGeom prst="rect">
            <a:avLst/>
          </a:prstGeom>
          <a:ln>
            <a:noFill/>
          </a:ln>
          <a:effectLst>
            <a:outerShdw blurRad="292100" dist="139700" dir="2700000" algn="tl" rotWithShape="0">
              <a:schemeClr val="tx1">
                <a:alpha val="65000"/>
              </a:schemeClr>
            </a:outerShdw>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a:off x="2590800" y="914400"/>
            <a:ext cx="4572000" cy="1520416"/>
          </a:xfrm>
          <a:prstGeom prst="rect">
            <a:avLst/>
          </a:prstGeom>
        </p:spPr>
        <p:txBody>
          <a:bodyPr>
            <a:spAutoFit/>
          </a:bodyPr>
          <a:lstStyle/>
          <a:p>
            <a:pPr>
              <a:spcBef>
                <a:spcPct val="20000"/>
              </a:spcBef>
              <a:buClr>
                <a:schemeClr val="accent1"/>
              </a:buClr>
              <a:buSzPct val="85000"/>
            </a:pPr>
            <a:r>
              <a:rPr lang="en-US" sz="1600" b="1" dirty="0" smtClean="0">
                <a:solidFill>
                  <a:schemeClr val="bg1"/>
                </a:solidFill>
                <a:effectLst>
                  <a:outerShdw blurRad="38100" dist="38100" dir="2700000" algn="tl">
                    <a:srgbClr val="000000">
                      <a:alpha val="43137"/>
                    </a:srgbClr>
                  </a:outerShdw>
                </a:effectLst>
                <a:latin typeface="Bahnschrift Light" panose="020B0502040204020203" pitchFamily="34" charset="0"/>
              </a:rPr>
              <a:t>Web</a:t>
            </a:r>
          </a:p>
          <a:p>
            <a:pPr marL="800100" lvl="1" indent="-342900">
              <a:spcBef>
                <a:spcPct val="20000"/>
              </a:spcBef>
              <a:buClr>
                <a:schemeClr val="accent1"/>
              </a:buClr>
              <a:buSzPct val="85000"/>
              <a:buFont typeface="Arial" panose="020B0604020202020204" pitchFamily="34" charset="0"/>
              <a:buChar char="•"/>
            </a:pPr>
            <a:r>
              <a:rPr lang="en-US" sz="1600" b="1" dirty="0" smtClean="0">
                <a:solidFill>
                  <a:schemeClr val="bg2"/>
                </a:solidFill>
                <a:effectLst>
                  <a:outerShdw blurRad="38100" dist="38100" dir="2700000" algn="tl">
                    <a:srgbClr val="000000">
                      <a:alpha val="43137"/>
                    </a:srgbClr>
                  </a:outerShdw>
                </a:effectLst>
                <a:latin typeface="Bahnschrift Light" panose="020B0502040204020203" pitchFamily="34" charset="0"/>
              </a:rPr>
              <a:t>Express </a:t>
            </a:r>
          </a:p>
          <a:p>
            <a:pPr marL="800100" lvl="1" indent="-342900">
              <a:spcBef>
                <a:spcPct val="20000"/>
              </a:spcBef>
              <a:buClr>
                <a:schemeClr val="accent1"/>
              </a:buClr>
              <a:buSzPct val="85000"/>
              <a:buFont typeface="Arial" panose="020B0604020202020204" pitchFamily="34" charset="0"/>
              <a:buChar char="•"/>
            </a:pPr>
            <a:r>
              <a:rPr lang="en-US" sz="1600" b="1" dirty="0" smtClean="0">
                <a:solidFill>
                  <a:schemeClr val="bg2"/>
                </a:solidFill>
                <a:effectLst>
                  <a:outerShdw blurRad="38100" dist="38100" dir="2700000" algn="tl">
                    <a:srgbClr val="000000">
                      <a:alpha val="43137"/>
                    </a:srgbClr>
                  </a:outerShdw>
                </a:effectLst>
                <a:latin typeface="Bahnschrift Light" panose="020B0502040204020203" pitchFamily="34" charset="0"/>
              </a:rPr>
              <a:t>Excel </a:t>
            </a:r>
            <a:r>
              <a:rPr lang="en-US" sz="1600" b="1" dirty="0" err="1" smtClean="0">
                <a:solidFill>
                  <a:schemeClr val="bg2"/>
                </a:solidFill>
                <a:effectLst>
                  <a:outerShdw blurRad="38100" dist="38100" dir="2700000" algn="tl">
                    <a:srgbClr val="000000">
                      <a:alpha val="43137"/>
                    </a:srgbClr>
                  </a:outerShdw>
                </a:effectLst>
                <a:latin typeface="Bahnschrift Light" panose="020B0502040204020203" pitchFamily="34" charset="0"/>
              </a:rPr>
              <a:t>Js</a:t>
            </a:r>
            <a:endParaRPr lang="en-US" sz="1600" b="1" dirty="0" smtClean="0">
              <a:solidFill>
                <a:schemeClr val="bg2"/>
              </a:solidFill>
              <a:effectLst>
                <a:outerShdw blurRad="38100" dist="38100" dir="2700000" algn="tl">
                  <a:srgbClr val="000000">
                    <a:alpha val="43137"/>
                  </a:srgbClr>
                </a:outerShdw>
              </a:effectLst>
              <a:latin typeface="Bahnschrift Light" panose="020B0502040204020203" pitchFamily="34" charset="0"/>
            </a:endParaRPr>
          </a:p>
          <a:p>
            <a:pPr marL="800100" lvl="1" indent="-342900">
              <a:spcBef>
                <a:spcPct val="20000"/>
              </a:spcBef>
              <a:buClr>
                <a:schemeClr val="accent1"/>
              </a:buClr>
              <a:buSzPct val="85000"/>
              <a:buFont typeface="Arial" panose="020B0604020202020204" pitchFamily="34" charset="0"/>
              <a:buChar char="•"/>
            </a:pPr>
            <a:r>
              <a:rPr lang="en-US" sz="1600" b="1" dirty="0" err="1" smtClean="0">
                <a:solidFill>
                  <a:schemeClr val="bg2"/>
                </a:solidFill>
                <a:effectLst>
                  <a:outerShdw blurRad="38100" dist="38100" dir="2700000" algn="tl">
                    <a:srgbClr val="000000">
                      <a:alpha val="43137"/>
                    </a:srgbClr>
                  </a:outerShdw>
                </a:effectLst>
                <a:latin typeface="Bahnschrift Light" panose="020B0502040204020203" pitchFamily="34" charset="0"/>
              </a:rPr>
              <a:t>BootStrap</a:t>
            </a:r>
            <a:endParaRPr lang="en-US" sz="1600" b="1" dirty="0" smtClean="0">
              <a:solidFill>
                <a:schemeClr val="bg2"/>
              </a:solidFill>
              <a:effectLst>
                <a:outerShdw blurRad="38100" dist="38100" dir="2700000" algn="tl">
                  <a:srgbClr val="000000">
                    <a:alpha val="43137"/>
                  </a:srgbClr>
                </a:outerShdw>
              </a:effectLst>
              <a:latin typeface="Bahnschrift Light" panose="020B0502040204020203" pitchFamily="34" charset="0"/>
            </a:endParaRPr>
          </a:p>
          <a:p>
            <a:pPr marL="800100" lvl="1" indent="-342900">
              <a:spcBef>
                <a:spcPct val="20000"/>
              </a:spcBef>
              <a:buClr>
                <a:schemeClr val="accent1"/>
              </a:buClr>
              <a:buSzPct val="85000"/>
              <a:buFont typeface="Arial" panose="020B0604020202020204" pitchFamily="34" charset="0"/>
              <a:buChar char="•"/>
            </a:pPr>
            <a:r>
              <a:rPr lang="en-US" sz="1600" b="1" dirty="0" smtClean="0">
                <a:solidFill>
                  <a:schemeClr val="bg2"/>
                </a:solidFill>
                <a:effectLst>
                  <a:outerShdw blurRad="38100" dist="38100" dir="2700000" algn="tl">
                    <a:srgbClr val="000000">
                      <a:alpha val="43137"/>
                    </a:srgbClr>
                  </a:outerShdw>
                </a:effectLst>
                <a:latin typeface="Bahnschrift Light" panose="020B0502040204020203" pitchFamily="34" charset="0"/>
              </a:rPr>
              <a:t>Fast2sms</a:t>
            </a:r>
            <a:endParaRPr lang="en-US" sz="1600" b="1" dirty="0">
              <a:solidFill>
                <a:schemeClr val="bg2"/>
              </a:solidFill>
              <a:effectLst>
                <a:outerShdw blurRad="38100" dist="38100" dir="2700000" algn="tl">
                  <a:srgbClr val="000000">
                    <a:alpha val="43137"/>
                  </a:srgbClr>
                </a:outerShdw>
              </a:effectLst>
              <a:latin typeface="Bahnschrift Light" panose="020B0502040204020203" pitchFamily="34" charset="0"/>
            </a:endParaRPr>
          </a:p>
        </p:txBody>
      </p:sp>
      <p:sp>
        <p:nvSpPr>
          <p:cNvPr id="10" name="Rectangle 9"/>
          <p:cNvSpPr/>
          <p:nvPr/>
        </p:nvSpPr>
        <p:spPr>
          <a:xfrm>
            <a:off x="4826437" y="867638"/>
            <a:ext cx="997389" cy="369332"/>
          </a:xfrm>
          <a:prstGeom prst="rect">
            <a:avLst/>
          </a:prstGeom>
        </p:spPr>
        <p:txBody>
          <a:bodyPr wrap="none">
            <a:spAutoFit/>
          </a:bodyPr>
          <a:lstStyle/>
          <a:p>
            <a:pPr>
              <a:spcBef>
                <a:spcPct val="20000"/>
              </a:spcBef>
              <a:buClr>
                <a:schemeClr val="accent1"/>
              </a:buClr>
              <a:buSzPct val="85000"/>
            </a:pPr>
            <a:r>
              <a:rPr lang="en-US" b="1" dirty="0" smtClean="0">
                <a:solidFill>
                  <a:schemeClr val="bg1"/>
                </a:solidFill>
                <a:effectLst>
                  <a:outerShdw blurRad="38100" dist="38100" dir="2700000" algn="tl">
                    <a:srgbClr val="000000">
                      <a:alpha val="43137"/>
                    </a:srgbClr>
                  </a:outerShdw>
                </a:effectLst>
                <a:latin typeface="Bahnschrift Light" panose="020B0502040204020203" pitchFamily="34" charset="0"/>
              </a:rPr>
              <a:t>Android</a:t>
            </a:r>
            <a:endParaRPr lang="en-US" b="1" dirty="0">
              <a:solidFill>
                <a:schemeClr val="bg1"/>
              </a:solidFill>
              <a:effectLst>
                <a:outerShdw blurRad="38100" dist="38100" dir="2700000" algn="tl">
                  <a:srgbClr val="000000">
                    <a:alpha val="43137"/>
                  </a:srgbClr>
                </a:outerShdw>
              </a:effectLst>
              <a:latin typeface="Bahnschrift Light" panose="020B0502040204020203" pitchFamily="34" charset="0"/>
            </a:endParaRPr>
          </a:p>
        </p:txBody>
      </p:sp>
      <p:sp>
        <p:nvSpPr>
          <p:cNvPr id="11" name="Rectangle 10"/>
          <p:cNvSpPr/>
          <p:nvPr/>
        </p:nvSpPr>
        <p:spPr>
          <a:xfrm>
            <a:off x="6781800" y="914400"/>
            <a:ext cx="2590800" cy="634020"/>
          </a:xfrm>
          <a:prstGeom prst="rect">
            <a:avLst/>
          </a:prstGeom>
        </p:spPr>
        <p:txBody>
          <a:bodyPr wrap="square">
            <a:spAutoFit/>
          </a:bodyPr>
          <a:lstStyle/>
          <a:p>
            <a:pPr>
              <a:spcBef>
                <a:spcPct val="20000"/>
              </a:spcBef>
              <a:buClr>
                <a:schemeClr val="accent1"/>
              </a:buClr>
              <a:buSzPct val="85000"/>
            </a:pPr>
            <a:r>
              <a:rPr lang="en-US" sz="1600" b="1" dirty="0" smtClean="0">
                <a:solidFill>
                  <a:schemeClr val="bg1"/>
                </a:solidFill>
                <a:effectLst>
                  <a:outerShdw blurRad="38100" dist="38100" dir="2700000" algn="tl">
                    <a:srgbClr val="000000">
                      <a:alpha val="43137"/>
                    </a:srgbClr>
                  </a:outerShdw>
                </a:effectLst>
                <a:latin typeface="Bahnschrift Light" panose="020B0502040204020203" pitchFamily="34" charset="0"/>
              </a:rPr>
              <a:t>Database</a:t>
            </a:r>
          </a:p>
          <a:p>
            <a:pPr marL="800100" lvl="1" indent="-342900">
              <a:spcBef>
                <a:spcPct val="20000"/>
              </a:spcBef>
              <a:buClr>
                <a:schemeClr val="accent1"/>
              </a:buClr>
              <a:buSzPct val="85000"/>
              <a:buFont typeface="Arial" panose="020B0604020202020204" pitchFamily="34" charset="0"/>
              <a:buChar char="•"/>
            </a:pPr>
            <a:r>
              <a:rPr lang="en-US" sz="1600" b="1" dirty="0" smtClean="0">
                <a:solidFill>
                  <a:schemeClr val="bg2"/>
                </a:solidFill>
                <a:effectLst>
                  <a:outerShdw blurRad="38100" dist="38100" dir="2700000" algn="tl">
                    <a:srgbClr val="000000">
                      <a:alpha val="43137"/>
                    </a:srgbClr>
                  </a:outerShdw>
                </a:effectLst>
                <a:latin typeface="Bahnschrift Light" panose="020B0502040204020203" pitchFamily="34" charset="0"/>
              </a:rPr>
              <a:t>Firebase</a:t>
            </a:r>
            <a:endParaRPr lang="en-US" sz="1600" b="1" dirty="0">
              <a:solidFill>
                <a:schemeClr val="bg2"/>
              </a:solidFill>
              <a:effectLst>
                <a:outerShdw blurRad="38100" dist="38100" dir="2700000" algn="tl">
                  <a:srgbClr val="000000">
                    <a:alpha val="43137"/>
                  </a:srgbClr>
                </a:outerShdw>
              </a:effectLst>
              <a:latin typeface="Bahnschrift Light" panose="020B0502040204020203" pitchFamily="34" charset="0"/>
            </a:endParaRPr>
          </a:p>
        </p:txBody>
      </p:sp>
      <p:pic>
        <p:nvPicPr>
          <p:cNvPr id="4106" name="Picture 10" descr="Image result for Firebase&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02951" y="2980483"/>
            <a:ext cx="964849" cy="964849"/>
          </a:xfrm>
          <a:prstGeom prst="rect">
            <a:avLst/>
          </a:prstGeom>
          <a:ln>
            <a:noFill/>
          </a:ln>
          <a:effectLst>
            <a:outerShdw blurRad="292100" dist="139700" dir="2700000" algn="tl" rotWithShape="0">
              <a:schemeClr val="tx1">
                <a:alpha val="65000"/>
              </a:schemeClr>
            </a:outerShdw>
          </a:effectLst>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984236" y="1052614"/>
            <a:ext cx="1396719" cy="0"/>
          </a:xfrm>
          <a:prstGeom prst="straightConnector1">
            <a:avLst/>
          </a:prstGeom>
          <a:ln>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492487" y="1066800"/>
            <a:ext cx="1269745" cy="0"/>
          </a:xfrm>
          <a:prstGeom prst="straightConnector1">
            <a:avLst/>
          </a:prstGeom>
          <a:ln>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853806" y="1066800"/>
            <a:ext cx="953978" cy="0"/>
          </a:xfrm>
          <a:prstGeom prst="straightConnector1">
            <a:avLst/>
          </a:prstGeom>
          <a:ln>
            <a:solidFill>
              <a:srgbClr val="00FFFF"/>
            </a:solidFill>
            <a:tailEnd type="arrow"/>
          </a:ln>
        </p:spPr>
        <p:style>
          <a:lnRef idx="1">
            <a:schemeClr val="accent1"/>
          </a:lnRef>
          <a:fillRef idx="0">
            <a:schemeClr val="accent1"/>
          </a:fillRef>
          <a:effectRef idx="0">
            <a:schemeClr val="accent1"/>
          </a:effectRef>
          <a:fontRef idx="minor">
            <a:schemeClr val="tx1"/>
          </a:fontRef>
        </p:style>
      </p:cxnSp>
      <p:pic>
        <p:nvPicPr>
          <p:cNvPr id="4108" name="Picture 12" descr="Image result for Android&qu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3883" y="2743200"/>
            <a:ext cx="1997359" cy="1498020"/>
          </a:xfrm>
          <a:prstGeom prst="rect">
            <a:avLst/>
          </a:prstGeom>
          <a:ln>
            <a:noFill/>
          </a:ln>
          <a:effectLst>
            <a:outerShdw blurRad="292100" dist="139700" dir="2700000" algn="tl" rotWithShape="0">
              <a:schemeClr val="tx1">
                <a:alpha val="65000"/>
              </a:schemeClr>
            </a:outerShdw>
          </a:effectLst>
          <a:extLst>
            <a:ext uri="{909E8E84-426E-40DD-AFC4-6F175D3DCCD1}">
              <a14:hiddenFill xmlns:a14="http://schemas.microsoft.com/office/drawing/2010/main">
                <a:solidFill>
                  <a:srgbClr val="FFFFFF"/>
                </a:solidFill>
              </a14:hiddenFill>
            </a:ext>
          </a:extLst>
        </p:spPr>
      </p:pic>
      <p:pic>
        <p:nvPicPr>
          <p:cNvPr id="4110" name="Picture 14" descr="Image result for Express JS&quo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5125" y="3180727"/>
            <a:ext cx="2280054" cy="622966"/>
          </a:xfrm>
          <a:prstGeom prst="rect">
            <a:avLst/>
          </a:prstGeom>
          <a:ln>
            <a:noFill/>
          </a:ln>
          <a:effectLst>
            <a:outerShdw blurRad="292100" dist="139700" dir="2700000" algn="tl" rotWithShape="0">
              <a:schemeClr val="tx1">
                <a:alpha val="65000"/>
              </a:schemeClr>
            </a:outerShdw>
          </a:effectLst>
          <a:extLst>
            <a:ext uri="{909E8E84-426E-40DD-AFC4-6F175D3DCCD1}">
              <a14:hiddenFill xmlns:a14="http://schemas.microsoft.com/office/drawing/2010/main">
                <a:solidFill>
                  <a:srgbClr val="FFFFFF"/>
                </a:solidFill>
              </a14:hiddenFill>
            </a:ext>
          </a:extLst>
        </p:spPr>
      </p:pic>
      <p:pic>
        <p:nvPicPr>
          <p:cNvPr id="4112" name="Picture 16" descr="Image result for bootstrap logo&quo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24400" y="3048000"/>
            <a:ext cx="877135" cy="877135"/>
          </a:xfrm>
          <a:prstGeom prst="rect">
            <a:avLst/>
          </a:prstGeom>
          <a:ln>
            <a:noFill/>
          </a:ln>
          <a:effectLst>
            <a:outerShdw blurRad="292100" dist="139700" dir="2700000" algn="tl" rotWithShape="0">
              <a:schemeClr val="tx1">
                <a:alpha val="65000"/>
              </a:schemeClr>
            </a:outerShdw>
          </a:effectLst>
          <a:extLst>
            <a:ext uri="{909E8E84-426E-40DD-AFC4-6F175D3DCCD1}">
              <a14:hiddenFill xmlns:a14="http://schemas.microsoft.com/office/drawing/2010/main">
                <a:solidFill>
                  <a:srgbClr val="FFFFFF"/>
                </a:solidFill>
              </a14:hiddenFill>
            </a:ext>
          </a:extLst>
        </p:spPr>
      </p:pic>
      <p:pic>
        <p:nvPicPr>
          <p:cNvPr id="4114" name="Picture 18" descr="Image result for fast2sms&quo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69564" y="2904803"/>
            <a:ext cx="1077731" cy="1133797"/>
          </a:xfrm>
          <a:prstGeom prst="rect">
            <a:avLst/>
          </a:prstGeom>
          <a:ln>
            <a:noFill/>
          </a:ln>
          <a:effectLst>
            <a:outerShdw blurRad="292100" dist="139700" dir="2700000" algn="tl" rotWithShape="0">
              <a:schemeClr val="tx1">
                <a:alpha val="65000"/>
              </a:schemeClr>
            </a:outerShdw>
          </a:effectLst>
          <a:extLst>
            <a:ext uri="{909E8E84-426E-40DD-AFC4-6F175D3DCCD1}">
              <a14:hiddenFill xmlns:a14="http://schemas.microsoft.com/office/drawing/2010/main">
                <a:solidFill>
                  <a:srgbClr val="FFFFFF"/>
                </a:solidFill>
              </a14:hiddenFill>
            </a:ext>
          </a:extLst>
        </p:spPr>
      </p:pic>
      <p:sp>
        <p:nvSpPr>
          <p:cNvPr id="25" name="Rectangle 24"/>
          <p:cNvSpPr/>
          <p:nvPr/>
        </p:nvSpPr>
        <p:spPr>
          <a:xfrm>
            <a:off x="2380954" y="4025566"/>
            <a:ext cx="4272929" cy="73152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lumMod val="50000"/>
                </a:schemeClr>
              </a:solidFill>
              <a:latin typeface="Bahnschrift Light" panose="020B0502040204020203" pitchFamily="34" charset="0"/>
            </a:endParaRPr>
          </a:p>
        </p:txBody>
      </p:sp>
      <p:sp>
        <p:nvSpPr>
          <p:cNvPr id="26" name="Title 2"/>
          <p:cNvSpPr txBox="1">
            <a:spLocks/>
          </p:cNvSpPr>
          <p:nvPr/>
        </p:nvSpPr>
        <p:spPr>
          <a:xfrm>
            <a:off x="457200" y="3962400"/>
            <a:ext cx="8077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lumMod val="50000"/>
                  </a:schemeClr>
                </a:solidFill>
                <a:latin typeface="Bahnschrift Light" panose="020B0502040204020203" pitchFamily="34" charset="0"/>
              </a:rPr>
              <a:t>Future Scope</a:t>
            </a:r>
            <a:endParaRPr lang="en-US" dirty="0">
              <a:solidFill>
                <a:schemeClr val="tx2">
                  <a:lumMod val="50000"/>
                </a:schemeClr>
              </a:solidFill>
              <a:latin typeface="Bahnschrift Light" panose="020B0502040204020203" pitchFamily="34" charset="0"/>
            </a:endParaRPr>
          </a:p>
        </p:txBody>
      </p:sp>
      <p:sp>
        <p:nvSpPr>
          <p:cNvPr id="28" name="Rectangle 27"/>
          <p:cNvSpPr/>
          <p:nvPr/>
        </p:nvSpPr>
        <p:spPr>
          <a:xfrm>
            <a:off x="380999" y="4952690"/>
            <a:ext cx="8204375" cy="3886510"/>
          </a:xfrm>
          <a:prstGeom prst="rect">
            <a:avLst/>
          </a:prstGeom>
          <a:noFill/>
        </p:spPr>
        <p:txBody>
          <a:bodyPr>
            <a:noAutofit/>
          </a:bodyPr>
          <a:lstStyle/>
          <a:p>
            <a:pPr marL="285750" indent="-285750">
              <a:spcBef>
                <a:spcPct val="20000"/>
              </a:spcBef>
              <a:buClr>
                <a:schemeClr val="accent1"/>
              </a:buClr>
              <a:buSzPct val="85000"/>
              <a:buFont typeface="Arial" panose="020B0604020202020204" pitchFamily="34" charset="0"/>
              <a:buChar char="•"/>
            </a:pPr>
            <a:r>
              <a:rPr lang="en-US" sz="1600" b="1" dirty="0" smtClean="0">
                <a:solidFill>
                  <a:schemeClr val="bg1"/>
                </a:solidFill>
                <a:effectLst>
                  <a:outerShdw blurRad="38100" dist="38100" dir="2700000" algn="tl">
                    <a:srgbClr val="000000">
                      <a:alpha val="43137"/>
                    </a:srgbClr>
                  </a:outerShdw>
                </a:effectLst>
                <a:latin typeface="Bahnschrift Light" panose="020B0502040204020203" pitchFamily="34" charset="0"/>
              </a:rPr>
              <a:t>The model isn’t yet able to incorporate parking for 2-wheelers. We aim to include it as we develop the model.</a:t>
            </a:r>
          </a:p>
          <a:p>
            <a:pPr marL="285750" indent="-285750">
              <a:spcBef>
                <a:spcPct val="20000"/>
              </a:spcBef>
              <a:buClr>
                <a:schemeClr val="accent1"/>
              </a:buClr>
              <a:buSzPct val="85000"/>
              <a:buFont typeface="Arial" panose="020B0604020202020204" pitchFamily="34" charset="0"/>
              <a:buChar char="•"/>
            </a:pPr>
            <a:r>
              <a:rPr lang="en-US" sz="1600" b="1" dirty="0" smtClean="0">
                <a:solidFill>
                  <a:schemeClr val="bg1"/>
                </a:solidFill>
                <a:effectLst>
                  <a:outerShdw blurRad="38100" dist="38100" dir="2700000" algn="tl">
                    <a:srgbClr val="000000">
                      <a:alpha val="43137"/>
                    </a:srgbClr>
                  </a:outerShdw>
                </a:effectLst>
                <a:latin typeface="Bahnschrift Light" panose="020B0502040204020203" pitchFamily="34" charset="0"/>
              </a:rPr>
              <a:t>We aim to advance our model to detect and prevent illegal tampering </a:t>
            </a:r>
          </a:p>
          <a:p>
            <a:pPr marL="285750" indent="-285750">
              <a:spcBef>
                <a:spcPct val="20000"/>
              </a:spcBef>
              <a:buClr>
                <a:schemeClr val="accent1"/>
              </a:buClr>
              <a:buSzPct val="85000"/>
              <a:buFont typeface="Arial" panose="020B0604020202020204" pitchFamily="34" charset="0"/>
              <a:buChar char="•"/>
            </a:pPr>
            <a:r>
              <a:rPr lang="en-US" sz="1600" b="1" dirty="0" smtClean="0">
                <a:solidFill>
                  <a:schemeClr val="bg1"/>
                </a:solidFill>
                <a:effectLst>
                  <a:outerShdw blurRad="38100" dist="38100" dir="2700000" algn="tl">
                    <a:srgbClr val="000000">
                      <a:alpha val="43137"/>
                    </a:srgbClr>
                  </a:outerShdw>
                </a:effectLst>
                <a:latin typeface="Bahnschrift Light" panose="020B0502040204020203" pitchFamily="34" charset="0"/>
              </a:rPr>
              <a:t>We aim to include a navigator in the ap</a:t>
            </a:r>
            <a:r>
              <a:rPr lang="en-US" sz="1600" b="1" dirty="0" smtClean="0">
                <a:solidFill>
                  <a:schemeClr val="bg1"/>
                </a:solidFill>
                <a:effectLst>
                  <a:outerShdw blurRad="38100" dist="38100" dir="2700000" algn="tl">
                    <a:srgbClr val="000000">
                      <a:alpha val="43137"/>
                    </a:srgbClr>
                  </a:outerShdw>
                </a:effectLst>
                <a:latin typeface="Bahnschrift Light" panose="020B0502040204020203" pitchFamily="34" charset="0"/>
              </a:rPr>
              <a:t>p  to guide the users to their designated parking </a:t>
            </a:r>
          </a:p>
          <a:p>
            <a:pPr>
              <a:spcBef>
                <a:spcPct val="20000"/>
              </a:spcBef>
              <a:buClr>
                <a:schemeClr val="accent1"/>
              </a:buClr>
              <a:buSzPct val="85000"/>
            </a:pPr>
            <a:endParaRPr lang="en-US" sz="1600" b="1" dirty="0">
              <a:solidFill>
                <a:schemeClr val="bg1"/>
              </a:solidFill>
              <a:effectLst>
                <a:outerShdw blurRad="38100" dist="38100" dir="2700000" algn="tl">
                  <a:srgbClr val="000000">
                    <a:alpha val="43137"/>
                  </a:srgbClr>
                </a:outerShdw>
              </a:effectLst>
              <a:latin typeface="Bahnschrift Light" panose="020B0502040204020203" pitchFamily="34" charset="0"/>
            </a:endParaRPr>
          </a:p>
          <a:p>
            <a:pPr marL="342900" indent="-342900">
              <a:spcBef>
                <a:spcPct val="20000"/>
              </a:spcBef>
              <a:buClr>
                <a:schemeClr val="accent1"/>
              </a:buClr>
              <a:buSzPct val="85000"/>
              <a:buFont typeface="Arial" panose="020B0604020202020204" pitchFamily="34" charset="0"/>
              <a:buChar char="•"/>
            </a:pPr>
            <a:endParaRPr lang="en-US" sz="1600" b="1" dirty="0">
              <a:solidFill>
                <a:schemeClr val="bg1"/>
              </a:solidFill>
              <a:effectLst>
                <a:outerShdw blurRad="38100" dist="38100" dir="2700000" algn="tl">
                  <a:srgbClr val="000000">
                    <a:alpha val="43137"/>
                  </a:srgbClr>
                </a:outerShdw>
              </a:effectLst>
              <a:latin typeface="Bahnschrift Light" panose="020B0502040204020203" pitchFamily="34" charset="0"/>
            </a:endParaRPr>
          </a:p>
          <a:p>
            <a:pPr marL="342900" indent="-342900">
              <a:spcBef>
                <a:spcPct val="20000"/>
              </a:spcBef>
              <a:buClr>
                <a:schemeClr val="accent1"/>
              </a:buClr>
              <a:buSzPct val="85000"/>
              <a:buFont typeface="Arial" panose="020B0604020202020204" pitchFamily="34" charset="0"/>
              <a:buChar char="•"/>
            </a:pPr>
            <a:endParaRPr lang="en-US" sz="1600" b="1" dirty="0">
              <a:solidFill>
                <a:schemeClr val="bg1"/>
              </a:solidFill>
              <a:effectLst>
                <a:outerShdw blurRad="38100" dist="38100" dir="2700000" algn="tl">
                  <a:srgbClr val="000000">
                    <a:alpha val="43137"/>
                  </a:srgbClr>
                </a:outerShdw>
              </a:effectLst>
              <a:latin typeface="Bahnschrift Light" panose="020B0502040204020203" pitchFamily="34" charset="0"/>
            </a:endParaRPr>
          </a:p>
          <a:p>
            <a:pPr marL="342900" indent="-342900">
              <a:spcBef>
                <a:spcPct val="20000"/>
              </a:spcBef>
              <a:buClr>
                <a:schemeClr val="accent1"/>
              </a:buClr>
              <a:buSzPct val="85000"/>
              <a:buFont typeface="Arial" panose="020B0604020202020204" pitchFamily="34" charset="0"/>
              <a:buChar char="•"/>
            </a:pPr>
            <a:endParaRPr lang="en-US" sz="1600" b="1" dirty="0">
              <a:solidFill>
                <a:schemeClr val="bg1"/>
              </a:solidFill>
              <a:effectLst>
                <a:outerShdw blurRad="38100" dist="38100" dir="2700000" algn="tl">
                  <a:srgbClr val="000000">
                    <a:alpha val="43137"/>
                  </a:srgbClr>
                </a:outerShdw>
              </a:effectLst>
              <a:latin typeface="Bahnschrift Light" panose="020B0502040204020203" pitchFamily="34" charset="0"/>
            </a:endParaRPr>
          </a:p>
        </p:txBody>
      </p:sp>
    </p:spTree>
    <p:extLst>
      <p:ext uri="{BB962C8B-B14F-4D97-AF65-F5344CB8AC3E}">
        <p14:creationId xmlns:p14="http://schemas.microsoft.com/office/powerpoint/2010/main" val="330997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remove" nodeType="with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3500"/>
                            </p:stCondLst>
                            <p:childTnLst>
                              <p:par>
                                <p:cTn id="32" presetID="22" presetClass="entr" presetSubtype="8"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4102"/>
                                        </p:tgtEl>
                                        <p:attrNameLst>
                                          <p:attrName>style.visibility</p:attrName>
                                        </p:attrNameLst>
                                      </p:cBhvr>
                                      <p:to>
                                        <p:strVal val="visible"/>
                                      </p:to>
                                    </p:set>
                                    <p:animEffect transition="in" filter="wipe(left)">
                                      <p:cBhvr>
                                        <p:cTn id="42" dur="500"/>
                                        <p:tgtEl>
                                          <p:spTgt spid="4102"/>
                                        </p:tgtEl>
                                      </p:cBhvr>
                                    </p:animEffect>
                                  </p:childTnLst>
                                </p:cTn>
                              </p:par>
                            </p:childTnLst>
                          </p:cTn>
                        </p:par>
                        <p:par>
                          <p:cTn id="43" fill="hold">
                            <p:stCondLst>
                              <p:cond delay="5000"/>
                            </p:stCondLst>
                            <p:childTnLst>
                              <p:par>
                                <p:cTn id="44" presetID="22" presetClass="entr" presetSubtype="8" fill="hold" nodeType="after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wipe(left)">
                                      <p:cBhvr>
                                        <p:cTn id="46" dur="500"/>
                                        <p:tgtEl>
                                          <p:spTgt spid="4100"/>
                                        </p:tgtEl>
                                      </p:cBhvr>
                                    </p:animEffect>
                                  </p:childTnLst>
                                </p:cTn>
                              </p:par>
                            </p:childTnLst>
                          </p:cTn>
                        </p:par>
                        <p:par>
                          <p:cTn id="47" fill="hold">
                            <p:stCondLst>
                              <p:cond delay="5500"/>
                            </p:stCondLst>
                            <p:childTnLst>
                              <p:par>
                                <p:cTn id="48" presetID="22" presetClass="entr" presetSubtype="8" fill="hold" nodeType="afterEffect">
                                  <p:stCondLst>
                                    <p:cond delay="0"/>
                                  </p:stCondLst>
                                  <p:childTnLst>
                                    <p:set>
                                      <p:cBhvr>
                                        <p:cTn id="49" dur="1" fill="hold">
                                          <p:stCondLst>
                                            <p:cond delay="0"/>
                                          </p:stCondLst>
                                        </p:cTn>
                                        <p:tgtEl>
                                          <p:spTgt spid="4110"/>
                                        </p:tgtEl>
                                        <p:attrNameLst>
                                          <p:attrName>style.visibility</p:attrName>
                                        </p:attrNameLst>
                                      </p:cBhvr>
                                      <p:to>
                                        <p:strVal val="visible"/>
                                      </p:to>
                                    </p:set>
                                    <p:animEffect transition="in" filter="wipe(left)">
                                      <p:cBhvr>
                                        <p:cTn id="50" dur="500"/>
                                        <p:tgtEl>
                                          <p:spTgt spid="4110"/>
                                        </p:tgtEl>
                                      </p:cBhvr>
                                    </p:animEffect>
                                  </p:childTnLst>
                                </p:cTn>
                              </p:par>
                            </p:childTnLst>
                          </p:cTn>
                        </p:par>
                        <p:par>
                          <p:cTn id="51" fill="hold">
                            <p:stCondLst>
                              <p:cond delay="6000"/>
                            </p:stCondLst>
                            <p:childTnLst>
                              <p:par>
                                <p:cTn id="52" presetID="22" presetClass="entr" presetSubtype="8" fill="hold" nodeType="afterEffect">
                                  <p:stCondLst>
                                    <p:cond delay="0"/>
                                  </p:stCondLst>
                                  <p:childTnLst>
                                    <p:set>
                                      <p:cBhvr>
                                        <p:cTn id="53" dur="1" fill="hold">
                                          <p:stCondLst>
                                            <p:cond delay="0"/>
                                          </p:stCondLst>
                                        </p:cTn>
                                        <p:tgtEl>
                                          <p:spTgt spid="4112"/>
                                        </p:tgtEl>
                                        <p:attrNameLst>
                                          <p:attrName>style.visibility</p:attrName>
                                        </p:attrNameLst>
                                      </p:cBhvr>
                                      <p:to>
                                        <p:strVal val="visible"/>
                                      </p:to>
                                    </p:set>
                                    <p:animEffect transition="in" filter="wipe(left)">
                                      <p:cBhvr>
                                        <p:cTn id="54" dur="500"/>
                                        <p:tgtEl>
                                          <p:spTgt spid="4112"/>
                                        </p:tgtEl>
                                      </p:cBhvr>
                                    </p:animEffect>
                                  </p:childTnLst>
                                </p:cTn>
                              </p:par>
                            </p:childTnLst>
                          </p:cTn>
                        </p:par>
                        <p:par>
                          <p:cTn id="55" fill="hold">
                            <p:stCondLst>
                              <p:cond delay="6500"/>
                            </p:stCondLst>
                            <p:childTnLst>
                              <p:par>
                                <p:cTn id="56" presetID="22" presetClass="entr" presetSubtype="8" fill="hold" nodeType="afterEffect">
                                  <p:stCondLst>
                                    <p:cond delay="0"/>
                                  </p:stCondLst>
                                  <p:childTnLst>
                                    <p:set>
                                      <p:cBhvr>
                                        <p:cTn id="57" dur="1" fill="hold">
                                          <p:stCondLst>
                                            <p:cond delay="0"/>
                                          </p:stCondLst>
                                        </p:cTn>
                                        <p:tgtEl>
                                          <p:spTgt spid="4114"/>
                                        </p:tgtEl>
                                        <p:attrNameLst>
                                          <p:attrName>style.visibility</p:attrName>
                                        </p:attrNameLst>
                                      </p:cBhvr>
                                      <p:to>
                                        <p:strVal val="visible"/>
                                      </p:to>
                                    </p:set>
                                    <p:animEffect transition="in" filter="wipe(left)">
                                      <p:cBhvr>
                                        <p:cTn id="58" dur="500"/>
                                        <p:tgtEl>
                                          <p:spTgt spid="4114"/>
                                        </p:tgtEl>
                                      </p:cBhvr>
                                    </p:animEffect>
                                  </p:childTnLst>
                                </p:cTn>
                              </p:par>
                            </p:childTnLst>
                          </p:cTn>
                        </p:par>
                        <p:par>
                          <p:cTn id="59" fill="hold">
                            <p:stCondLst>
                              <p:cond delay="7000"/>
                            </p:stCondLst>
                            <p:childTnLst>
                              <p:par>
                                <p:cTn id="60" presetID="22" presetClass="entr" presetSubtype="8" fill="hold" nodeType="afterEffect">
                                  <p:stCondLst>
                                    <p:cond delay="0"/>
                                  </p:stCondLst>
                                  <p:childTnLst>
                                    <p:set>
                                      <p:cBhvr>
                                        <p:cTn id="61" dur="1" fill="hold">
                                          <p:stCondLst>
                                            <p:cond delay="0"/>
                                          </p:stCondLst>
                                        </p:cTn>
                                        <p:tgtEl>
                                          <p:spTgt spid="4108"/>
                                        </p:tgtEl>
                                        <p:attrNameLst>
                                          <p:attrName>style.visibility</p:attrName>
                                        </p:attrNameLst>
                                      </p:cBhvr>
                                      <p:to>
                                        <p:strVal val="visible"/>
                                      </p:to>
                                    </p:set>
                                    <p:animEffect transition="in" filter="wipe(left)">
                                      <p:cBhvr>
                                        <p:cTn id="62" dur="500"/>
                                        <p:tgtEl>
                                          <p:spTgt spid="4108"/>
                                        </p:tgtEl>
                                      </p:cBhvr>
                                    </p:animEffect>
                                  </p:childTnLst>
                                </p:cTn>
                              </p:par>
                            </p:childTnLst>
                          </p:cTn>
                        </p:par>
                        <p:par>
                          <p:cTn id="63" fill="hold">
                            <p:stCondLst>
                              <p:cond delay="7500"/>
                            </p:stCondLst>
                            <p:childTnLst>
                              <p:par>
                                <p:cTn id="64" presetID="22" presetClass="entr" presetSubtype="8" fill="hold" nodeType="afterEffect">
                                  <p:stCondLst>
                                    <p:cond delay="0"/>
                                  </p:stCondLst>
                                  <p:childTnLst>
                                    <p:set>
                                      <p:cBhvr>
                                        <p:cTn id="65" dur="1" fill="hold">
                                          <p:stCondLst>
                                            <p:cond delay="0"/>
                                          </p:stCondLst>
                                        </p:cTn>
                                        <p:tgtEl>
                                          <p:spTgt spid="4106"/>
                                        </p:tgtEl>
                                        <p:attrNameLst>
                                          <p:attrName>style.visibility</p:attrName>
                                        </p:attrNameLst>
                                      </p:cBhvr>
                                      <p:to>
                                        <p:strVal val="visible"/>
                                      </p:to>
                                    </p:set>
                                    <p:animEffect transition="in" filter="wipe(left)">
                                      <p:cBhvr>
                                        <p:cTn id="66" dur="500"/>
                                        <p:tgtEl>
                                          <p:spTgt spid="410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25" grpId="0" animBg="1"/>
      <p:bldP spid="26"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User n Exit portal.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32269" y="261564"/>
            <a:ext cx="7121131" cy="4005636"/>
          </a:xfrm>
          <a:prstGeom prst="rect">
            <a:avLst/>
          </a:prstGeom>
        </p:spPr>
      </p:pic>
      <p:pic>
        <p:nvPicPr>
          <p:cNvPr id="3" name="Entry portal.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008535" y="261564"/>
            <a:ext cx="7121131" cy="4005636"/>
          </a:xfrm>
          <a:prstGeom prst="rect">
            <a:avLst/>
          </a:prstGeom>
        </p:spPr>
      </p:pic>
      <p:pic>
        <p:nvPicPr>
          <p:cNvPr id="4" name="Picture 8" descr="Image result for CNN ML&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7922" y="4495800"/>
            <a:ext cx="6384355" cy="2156946"/>
          </a:xfrm>
          <a:prstGeom prst="rect">
            <a:avLst/>
          </a:prstGeom>
          <a:ln>
            <a:noFill/>
          </a:ln>
          <a:effectLst>
            <a:outerShdw blurRad="292100" dist="139700" dir="2700000" algn="tl" rotWithShape="0">
              <a:schemeClr val="tx1">
                <a:alpha val="6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9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md type="call" cmd="stop">
                                      <p:cBhvr>
                                        <p:cTn id="13" dur="1">
                                          <p:stCondLst>
                                            <p:cond delay="499"/>
                                          </p:stCondLst>
                                        </p:cTn>
                                        <p:tgtEl>
                                          <p:spTgt spid="3"/>
                                        </p:tgtEl>
                                      </p:cBhvr>
                                    </p:cmd>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md type="call" cmd="stop">
                                      <p:cBhvr>
                                        <p:cTn id="24" dur="1">
                                          <p:stCondLst>
                                            <p:cond delay="499"/>
                                          </p:stCondLst>
                                        </p:cTn>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5" fill="hold" display="0">
                  <p:stCondLst>
                    <p:cond delay="indefinite"/>
                  </p:stCondLst>
                </p:cTn>
                <p:tgtEl>
                  <p:spTgt spid="3"/>
                </p:tgtEl>
              </p:cMediaNode>
            </p:video>
            <p:video>
              <p:cMediaNode vol="80000" mute="1">
                <p:cTn id="26"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7" y="1143000"/>
            <a:ext cx="8312727" cy="4792807"/>
          </a:xfrm>
          <a:prstGeom prst="rect">
            <a:avLst/>
          </a:prstGeom>
        </p:spPr>
      </p:pic>
      <p:sp>
        <p:nvSpPr>
          <p:cNvPr id="4" name="Rectangle 3"/>
          <p:cNvSpPr/>
          <p:nvPr/>
        </p:nvSpPr>
        <p:spPr>
          <a:xfrm>
            <a:off x="533400" y="0"/>
            <a:ext cx="8153400" cy="73152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p:cNvSpPr txBox="1">
            <a:spLocks/>
          </p:cNvSpPr>
          <p:nvPr/>
        </p:nvSpPr>
        <p:spPr>
          <a:xfrm>
            <a:off x="762000" y="0"/>
            <a:ext cx="80772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tx2">
                    <a:lumMod val="50000"/>
                  </a:schemeClr>
                </a:solidFill>
                <a:latin typeface="Bahnschrift Light" panose="020B0502040204020203" pitchFamily="34" charset="0"/>
              </a:rPr>
              <a:t>HackItOut</a:t>
            </a:r>
            <a:endParaRPr lang="en-US" dirty="0">
              <a:solidFill>
                <a:schemeClr val="tx2">
                  <a:lumMod val="50000"/>
                </a:schemeClr>
              </a:solidFill>
              <a:latin typeface="Bahnschrift Light" panose="020B0502040204020203" pitchFamily="34" charset="0"/>
            </a:endParaRPr>
          </a:p>
        </p:txBody>
      </p:sp>
      <p:pic>
        <p:nvPicPr>
          <p:cNvPr id="6" name="Picture 2" descr="C:\Program Files\Microsoft Office\MEDIA\CAGCAT10\j0212957.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443" y="96793"/>
            <a:ext cx="856757" cy="53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3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remove"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3867</TotalTime>
  <Words>426</Words>
  <Application>Microsoft Office PowerPoint</Application>
  <PresentationFormat>On-screen Show (4:3)</PresentationFormat>
  <Paragraphs>50</Paragraphs>
  <Slides>6</Slides>
  <Notes>2</Notes>
  <HiddenSlides>0</HiddenSlides>
  <MMClips>2</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Vasudha</dc:creator>
  <cp:lastModifiedBy>Vasudha</cp:lastModifiedBy>
  <cp:revision>30</cp:revision>
  <dcterms:created xsi:type="dcterms:W3CDTF">2020-02-04T09:06:39Z</dcterms:created>
  <dcterms:modified xsi:type="dcterms:W3CDTF">2020-02-07T10:09:20Z</dcterms:modified>
</cp:coreProperties>
</file>